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autoCompressPictures="0">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8" r:id="rId15"/>
    <p:sldId id="270" r:id="rId16"/>
    <p:sldId id="275" r:id="rId17"/>
    <p:sldId id="271" r:id="rId18"/>
    <p:sldId id="272" r:id="rId19"/>
    <p:sldId id="273" r:id="rId20"/>
    <p:sldId id="285" r:id="rId21"/>
    <p:sldId id="276" r:id="rId22"/>
    <p:sldId id="277" r:id="rId23"/>
    <p:sldId id="279" r:id="rId24"/>
    <p:sldId id="280" r:id="rId25"/>
    <p:sldId id="282" r:id="rId26"/>
    <p:sldId id="281" r:id="rId27"/>
    <p:sldId id="284" r:id="rId28"/>
  </p:sldIdLst>
  <p:sldSz cx="9144000" cy="6858000" type="screen4x3"/>
  <p:notesSz cx="9601200" cy="7315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6" roundtripDataSignature="AMtx7mi73UN/WMkn3Lj9L4Z5Rn9HEcwQow=="/>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62C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54"/>
    <p:restoredTop sz="76831"/>
  </p:normalViewPr>
  <p:slideViewPr>
    <p:cSldViewPr snapToGrid="0">
      <p:cViewPr varScale="1">
        <p:scale>
          <a:sx n="93" d="100"/>
          <a:sy n="93" d="100"/>
        </p:scale>
        <p:origin x="2320" y="200"/>
      </p:cViewPr>
      <p:guideLst/>
    </p:cSldViewPr>
  </p:slideViewPr>
  <p:notesTextViewPr>
    <p:cViewPr>
      <p:scale>
        <a:sx n="140" d="100"/>
        <a:sy n="140" d="100"/>
      </p:scale>
      <p:origin x="0" y="0"/>
    </p:cViewPr>
  </p:notesTextViewPr>
  <p:notesViewPr>
    <p:cSldViewPr snapToGrid="0">
      <p:cViewPr varScale="1">
        <p:scale>
          <a:sx n="121" d="100"/>
          <a:sy n="121" d="100"/>
        </p:scale>
        <p:origin x="2744" y="17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46"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2"/>
            <a:ext cx="4160520" cy="367030"/>
          </a:xfrm>
          <a:prstGeom prst="rect">
            <a:avLst/>
          </a:prstGeom>
          <a:noFill/>
          <a:ln>
            <a:noFill/>
          </a:ln>
        </p:spPr>
        <p:txBody>
          <a:bodyPr spcFirstLastPara="1" wrap="square" lIns="96650" tIns="48325" rIns="96650" bIns="48325" anchor="t"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438458" y="2"/>
            <a:ext cx="4160520" cy="367030"/>
          </a:xfrm>
          <a:prstGeom prst="rect">
            <a:avLst/>
          </a:prstGeom>
          <a:noFill/>
          <a:ln>
            <a:noFill/>
          </a:ln>
        </p:spPr>
        <p:txBody>
          <a:bodyPr spcFirstLastPara="1" wrap="square" lIns="96650" tIns="48325" rIns="96650" bIns="48325" anchor="t" anchorCtr="0">
            <a:noAutofit/>
          </a:bodyPr>
          <a:lstStyle>
            <a:lvl1pPr marR="0" lvl="0" algn="r"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948171"/>
            <a:ext cx="4160520" cy="367029"/>
          </a:xfrm>
          <a:prstGeom prst="rect">
            <a:avLst/>
          </a:prstGeom>
          <a:noFill/>
          <a:ln>
            <a:noFill/>
          </a:ln>
        </p:spPr>
        <p:txBody>
          <a:bodyPr spcFirstLastPara="1" wrap="square" lIns="96650" tIns="48325" rIns="96650" bIns="48325" anchor="b"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48" name="Google Shape;48;p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7226799cf1_0_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8" name="Google Shape;138;g7226799cf1_0_2: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39" name="Google Shape;139;g7226799cf1_0_2: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3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165" name="Google Shape;165;p3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6: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72" name="Google Shape;172;p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4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79" name="Google Shape;179;p4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4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53" name="Google Shape;253;p4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95" name="Google Shape;195;p7: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15</a:t>
            </a:fld>
            <a:endParaRPr sz="13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31" name="Google Shape;231;p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4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02" name="Google Shape;202;p4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46: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09" name="Google Shape;209;p4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4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16" name="Google Shape;216;p4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3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54" name="Google Shape;54;p3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4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16" name="Google Shape;216;p4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609299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39" name="Google Shape;239;p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5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46" name="Google Shape;246;p5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52: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60" name="Google Shape;260;p5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53: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67" name="Google Shape;267;p5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56: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98" name="Google Shape;298;p5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7" name="Google Shape;287;p2: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88" name="Google Shape;288;p2: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26</a:t>
            </a:fld>
            <a:endParaRPr sz="13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p5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315" name="Google Shape;315;p5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4: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sz="1000" dirty="0"/>
          </a:p>
        </p:txBody>
      </p:sp>
      <p:sp>
        <p:nvSpPr>
          <p:cNvPr id="61" name="Google Shape;61;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3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83" name="Google Shape;83;p3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32: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91" name="Google Shape;91;p3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3: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10" name="Google Shape;110;p3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sz="1600" dirty="0"/>
          </a:p>
        </p:txBody>
      </p:sp>
      <p:sp>
        <p:nvSpPr>
          <p:cNvPr id="117" name="Google Shape;117;p3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24" name="Google Shape;124;p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3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31" name="Google Shape;131;p3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23"/>
          <p:cNvSpPr/>
          <p:nvPr/>
        </p:nvSpPr>
        <p:spPr>
          <a:xfrm>
            <a:off x="0" y="231420"/>
            <a:ext cx="9144000" cy="4988560"/>
          </a:xfrm>
          <a:prstGeom prst="rect">
            <a:avLst/>
          </a:prstGeom>
          <a:blipFill rotWithShape="1">
            <a:blip r:embed="rId2">
              <a:alphaModFix/>
            </a:blip>
            <a:tile tx="0" ty="0" sx="80000" sy="80000" flip="none" algn="tl"/>
          </a:bli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000"/>
              <a:buFont typeface="Calibri"/>
              <a:buNone/>
            </a:pPr>
            <a:endParaRPr sz="2000" b="0" i="0" u="none" strike="noStrike" cap="none">
              <a:solidFill>
                <a:srgbClr val="C00000"/>
              </a:solidFill>
              <a:latin typeface="Calibri"/>
              <a:ea typeface="Calibri"/>
              <a:cs typeface="Calibri"/>
              <a:sym typeface="Calibri"/>
            </a:endParaRPr>
          </a:p>
        </p:txBody>
      </p:sp>
      <p:sp>
        <p:nvSpPr>
          <p:cNvPr id="19" name="Google Shape;19;p23"/>
          <p:cNvSpPr txBox="1">
            <a:spLocks noGrp="1"/>
          </p:cNvSpPr>
          <p:nvPr>
            <p:ph type="ctrTitle"/>
          </p:nvPr>
        </p:nvSpPr>
        <p:spPr>
          <a:xfrm>
            <a:off x="685800" y="2043587"/>
            <a:ext cx="7772400" cy="1467257"/>
          </a:xfrm>
          <a:prstGeom prst="rect">
            <a:avLst/>
          </a:prstGeom>
          <a:noFill/>
          <a:ln>
            <a:noFill/>
          </a:ln>
        </p:spPr>
        <p:txBody>
          <a:bodyPr spcFirstLastPara="1" wrap="square" lIns="91425" tIns="45700" rIns="91425" bIns="45700" anchor="t" anchorCtr="0">
            <a:noAutofit/>
          </a:bodyPr>
          <a:lstStyle>
            <a:lvl1pPr lvl="0" algn="l">
              <a:lnSpc>
                <a:spcPct val="80000"/>
              </a:lnSpc>
              <a:spcBef>
                <a:spcPts val="0"/>
              </a:spcBef>
              <a:spcAft>
                <a:spcPts val="0"/>
              </a:spcAft>
              <a:buSzPts val="1400"/>
              <a:buNone/>
              <a:defRPr sz="6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3"/>
          <p:cNvSpPr txBox="1">
            <a:spLocks noGrp="1"/>
          </p:cNvSpPr>
          <p:nvPr>
            <p:ph type="subTitle" idx="1"/>
          </p:nvPr>
        </p:nvSpPr>
        <p:spPr>
          <a:xfrm>
            <a:off x="685800" y="5374529"/>
            <a:ext cx="7772400" cy="593883"/>
          </a:xfrm>
          <a:prstGeom prst="rect">
            <a:avLst/>
          </a:prstGeom>
          <a:noFill/>
          <a:ln>
            <a:noFill/>
          </a:ln>
        </p:spPr>
        <p:txBody>
          <a:bodyPr spcFirstLastPara="1" wrap="square" lIns="91425" tIns="45700" rIns="91425" bIns="45700" anchor="t" anchorCtr="0">
            <a:noAutofit/>
          </a:bodyPr>
          <a:lstStyle>
            <a:lvl1pPr lvl="0" algn="l">
              <a:lnSpc>
                <a:spcPct val="100000"/>
              </a:lnSpc>
              <a:spcBef>
                <a:spcPts val="640"/>
              </a:spcBef>
              <a:spcAft>
                <a:spcPts val="0"/>
              </a:spcAft>
              <a:buSzPts val="1920"/>
              <a:buNone/>
              <a:defRPr sz="3200" b="0">
                <a:solidFill>
                  <a:schemeClr val="dk1"/>
                </a:solidFill>
                <a:latin typeface="Calibri"/>
                <a:ea typeface="Calibri"/>
                <a:cs typeface="Calibri"/>
                <a:sym typeface="Calibri"/>
              </a:defRPr>
            </a:lvl1pPr>
            <a:lvl2pPr lvl="1" algn="ctr">
              <a:lnSpc>
                <a:spcPct val="100000"/>
              </a:lnSpc>
              <a:spcBef>
                <a:spcPts val="440"/>
              </a:spcBef>
              <a:spcAft>
                <a:spcPts val="0"/>
              </a:spcAft>
              <a:buSzPts val="2420"/>
              <a:buNone/>
              <a:defRPr/>
            </a:lvl2pPr>
            <a:lvl3pPr lvl="2" algn="ctr">
              <a:lnSpc>
                <a:spcPct val="100000"/>
              </a:lnSpc>
              <a:spcBef>
                <a:spcPts val="400"/>
              </a:spcBef>
              <a:spcAft>
                <a:spcPts val="0"/>
              </a:spcAft>
              <a:buSzPts val="1600"/>
              <a:buNone/>
              <a:defRPr/>
            </a:lvl3pPr>
            <a:lvl4pPr lvl="3" algn="ctr">
              <a:lnSpc>
                <a:spcPct val="100000"/>
              </a:lnSpc>
              <a:spcBef>
                <a:spcPts val="400"/>
              </a:spcBef>
              <a:spcAft>
                <a:spcPts val="0"/>
              </a:spcAft>
              <a:buSzPts val="2000"/>
              <a:buFont typeface="Calibri"/>
              <a:buNone/>
              <a:defRPr/>
            </a:lvl4pPr>
            <a:lvl5pPr lvl="4" algn="ctr">
              <a:lnSpc>
                <a:spcPct val="100000"/>
              </a:lnSpc>
              <a:spcBef>
                <a:spcPts val="400"/>
              </a:spcBef>
              <a:spcAft>
                <a:spcPts val="0"/>
              </a:spcAft>
              <a:buSzPts val="2000"/>
              <a:buFont typeface="Calibri"/>
              <a:buNone/>
              <a:defRPr/>
            </a:lvl5pPr>
            <a:lvl6pPr lvl="5" algn="ctr">
              <a:lnSpc>
                <a:spcPct val="100000"/>
              </a:lnSpc>
              <a:spcBef>
                <a:spcPts val="400"/>
              </a:spcBef>
              <a:spcAft>
                <a:spcPts val="0"/>
              </a:spcAft>
              <a:buClr>
                <a:schemeClr val="dk1"/>
              </a:buClr>
              <a:buSzPts val="2000"/>
              <a:buFont typeface="Arial"/>
              <a:buNone/>
              <a:defRPr/>
            </a:lvl6pPr>
            <a:lvl7pPr lvl="6" algn="ctr">
              <a:lnSpc>
                <a:spcPct val="100000"/>
              </a:lnSpc>
              <a:spcBef>
                <a:spcPts val="400"/>
              </a:spcBef>
              <a:spcAft>
                <a:spcPts val="0"/>
              </a:spcAft>
              <a:buClr>
                <a:schemeClr val="dk1"/>
              </a:buClr>
              <a:buSzPts val="2000"/>
              <a:buFont typeface="Arial"/>
              <a:buNone/>
              <a:defRPr/>
            </a:lvl7pPr>
            <a:lvl8pPr lvl="7" algn="ctr">
              <a:lnSpc>
                <a:spcPct val="100000"/>
              </a:lnSpc>
              <a:spcBef>
                <a:spcPts val="400"/>
              </a:spcBef>
              <a:spcAft>
                <a:spcPts val="0"/>
              </a:spcAft>
              <a:buClr>
                <a:schemeClr val="dk1"/>
              </a:buClr>
              <a:buSzPts val="2000"/>
              <a:buFont typeface="Arial"/>
              <a:buNone/>
              <a:defRPr/>
            </a:lvl8pPr>
            <a:lvl9pPr lvl="8" algn="ctr">
              <a:lnSpc>
                <a:spcPct val="100000"/>
              </a:lnSpc>
              <a:spcBef>
                <a:spcPts val="400"/>
              </a:spcBef>
              <a:spcAft>
                <a:spcPts val="0"/>
              </a:spcAft>
              <a:buClr>
                <a:schemeClr val="dk1"/>
              </a:buClr>
              <a:buSzPts val="2000"/>
              <a:buFont typeface="Arial"/>
              <a:buNone/>
              <a:defRPr/>
            </a:lvl9pPr>
          </a:lstStyle>
          <a:p>
            <a:endParaRPr/>
          </a:p>
        </p:txBody>
      </p:sp>
      <p:sp>
        <p:nvSpPr>
          <p:cNvPr id="21" name="Google Shape;21;p23"/>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pic>
        <p:nvPicPr>
          <p:cNvPr id="22" name="Google Shape;22;p23"/>
          <p:cNvPicPr preferRelativeResize="0"/>
          <p:nvPr/>
        </p:nvPicPr>
        <p:blipFill rotWithShape="1">
          <a:blip r:embed="rId3">
            <a:alphaModFix/>
          </a:blip>
          <a:srcRect/>
          <a:stretch/>
        </p:blipFill>
        <p:spPr>
          <a:xfrm>
            <a:off x="152400" y="6590918"/>
            <a:ext cx="2150721" cy="169037"/>
          </a:xfrm>
          <a:prstGeom prst="rect">
            <a:avLst/>
          </a:prstGeom>
          <a:noFill/>
          <a:ln>
            <a:noFill/>
          </a:ln>
        </p:spPr>
      </p:pic>
      <p:sp>
        <p:nvSpPr>
          <p:cNvPr id="23" name="Google Shape;23;p23"/>
          <p:cNvSpPr txBox="1"/>
          <p:nvPr/>
        </p:nvSpPr>
        <p:spPr>
          <a:xfrm>
            <a:off x="685800" y="664882"/>
            <a:ext cx="7772400"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3200" b="0" i="0" u="none" strike="noStrike" cap="none" dirty="0">
                <a:solidFill>
                  <a:schemeClr val="lt1"/>
                </a:solidFill>
                <a:latin typeface="Calibri"/>
                <a:ea typeface="Calibri"/>
                <a:cs typeface="Calibri"/>
                <a:sym typeface="Calibri"/>
              </a:rPr>
              <a:t>CSE 390B, Autumn 2022</a:t>
            </a:r>
            <a:endParaRPr sz="1400" b="0" i="0" u="none" strike="noStrike" cap="none" dirty="0">
              <a:solidFill>
                <a:srgbClr val="000000"/>
              </a:solidFill>
              <a:latin typeface="Arial"/>
              <a:ea typeface="Arial"/>
              <a:cs typeface="Arial"/>
              <a:sym typeface="Arial"/>
            </a:endParaRPr>
          </a:p>
        </p:txBody>
      </p:sp>
      <p:sp>
        <p:nvSpPr>
          <p:cNvPr id="24" name="Google Shape;24;p23"/>
          <p:cNvSpPr txBox="1"/>
          <p:nvPr/>
        </p:nvSpPr>
        <p:spPr>
          <a:xfrm>
            <a:off x="685800" y="1214004"/>
            <a:ext cx="8252138"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2400" b="0" i="0" u="none" strike="noStrike" cap="none">
                <a:solidFill>
                  <a:schemeClr val="lt1"/>
                </a:solidFill>
                <a:latin typeface="Calibri"/>
                <a:ea typeface="Calibri"/>
                <a:cs typeface="Calibri"/>
                <a:sym typeface="Calibri"/>
              </a:rPr>
              <a:t>Building Academic Success Through Bottom-Up Computing</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2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lvl="0" indent="-360680" algn="l">
              <a:lnSpc>
                <a:spcPct val="100000"/>
              </a:lnSpc>
              <a:spcBef>
                <a:spcPts val="440"/>
              </a:spcBef>
              <a:spcAft>
                <a:spcPts val="0"/>
              </a:spcAft>
              <a:buSzPts val="2080"/>
              <a:buFont typeface="Noto Sans Symbols"/>
              <a:buChar char="❖"/>
              <a:defRPr sz="2600" b="0"/>
            </a:lvl1pPr>
            <a:lvl2pPr marL="914400" lvl="1" indent="-382269" algn="l">
              <a:lnSpc>
                <a:spcPct val="100000"/>
              </a:lnSpc>
              <a:spcBef>
                <a:spcPts val="24"/>
              </a:spcBef>
              <a:spcAft>
                <a:spcPts val="0"/>
              </a:spcAft>
              <a:buSzPts val="2420"/>
              <a:buFont typeface="Noto Sans Symbols"/>
              <a:buChar char="▪"/>
              <a:defRPr sz="2200"/>
            </a:lvl2pPr>
            <a:lvl3pPr marL="1371600" lvl="2" indent="-321310" algn="l">
              <a:lnSpc>
                <a:spcPct val="100000"/>
              </a:lnSpc>
              <a:spcBef>
                <a:spcPts val="0"/>
              </a:spcBef>
              <a:spcAft>
                <a:spcPts val="0"/>
              </a:spcAft>
              <a:buSzPts val="1460"/>
              <a:buFont typeface="Courier New"/>
              <a:buChar char="o"/>
              <a:defRPr/>
            </a:lvl3pPr>
            <a:lvl4pPr marL="1828800" lvl="3" indent="-342900" algn="l">
              <a:lnSpc>
                <a:spcPct val="100000"/>
              </a:lnSpc>
              <a:spcBef>
                <a:spcPts val="1200"/>
              </a:spcBef>
              <a:spcAft>
                <a:spcPts val="0"/>
              </a:spcAft>
              <a:buSzPts val="1800"/>
              <a:buFont typeface="Calibri"/>
              <a:buChar char="–"/>
              <a:defRPr sz="1800"/>
            </a:lvl4pPr>
            <a:lvl5pPr marL="2286000" lvl="4" indent="-342900" algn="l">
              <a:lnSpc>
                <a:spcPct val="100000"/>
              </a:lnSpc>
              <a:spcBef>
                <a:spcPts val="360"/>
              </a:spcBef>
              <a:spcAft>
                <a:spcPts val="0"/>
              </a:spcAft>
              <a:buSzPts val="1800"/>
              <a:buFont typeface="Calibri"/>
              <a:buChar char="»"/>
              <a:defRPr sz="1800"/>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8" name="Google Shape;28;p2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2 Content">
  <p:cSld name="Title and 2 Content">
    <p:spTree>
      <p:nvGrpSpPr>
        <p:cNvPr id="1" name="Shape 29"/>
        <p:cNvGrpSpPr/>
        <p:nvPr/>
      </p:nvGrpSpPr>
      <p:grpSpPr>
        <a:xfrm>
          <a:off x="0" y="0"/>
          <a:ext cx="0" cy="0"/>
          <a:chOff x="0" y="0"/>
          <a:chExt cx="0" cy="0"/>
        </a:xfrm>
      </p:grpSpPr>
      <p:sp>
        <p:nvSpPr>
          <p:cNvPr id="30" name="Google Shape;30;p2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6"/>
          <p:cNvSpPr txBox="1">
            <a:spLocks noGrp="1"/>
          </p:cNvSpPr>
          <p:nvPr>
            <p:ph type="body" idx="1"/>
          </p:nvPr>
        </p:nvSpPr>
        <p:spPr>
          <a:xfrm>
            <a:off x="357018" y="1362075"/>
            <a:ext cx="4114800" cy="4972050"/>
          </a:xfrm>
          <a:prstGeom prst="rect">
            <a:avLst/>
          </a:prstGeom>
          <a:noFill/>
          <a:ln>
            <a:noFill/>
          </a:ln>
        </p:spPr>
        <p:txBody>
          <a:bodyPr spcFirstLastPara="1" wrap="square" lIns="91425" tIns="45700" rIns="91425" bIns="45700" anchor="t" anchorCtr="0">
            <a:noAutofit/>
          </a:bodyPr>
          <a:lstStyle>
            <a:lvl1pPr marL="457200" lvl="0" indent="-335280" algn="l">
              <a:lnSpc>
                <a:spcPct val="100000"/>
              </a:lnSpc>
              <a:spcBef>
                <a:spcPts val="560"/>
              </a:spcBef>
              <a:spcAft>
                <a:spcPts val="0"/>
              </a:spcAft>
              <a:buSzPts val="1680"/>
              <a:buChar char="❖"/>
              <a:defRPr sz="2800" b="0"/>
            </a:lvl1pPr>
            <a:lvl2pPr marL="914400" lvl="1" indent="-396240" algn="l">
              <a:lnSpc>
                <a:spcPct val="100000"/>
              </a:lnSpc>
              <a:spcBef>
                <a:spcPts val="480"/>
              </a:spcBef>
              <a:spcAft>
                <a:spcPts val="0"/>
              </a:spcAft>
              <a:buSzPts val="2640"/>
              <a:buChar char="▪"/>
              <a:defRPr sz="2400"/>
            </a:lvl2pPr>
            <a:lvl3pPr marL="1371600" lvl="2" indent="-320039" algn="l">
              <a:lnSpc>
                <a:spcPct val="100000"/>
              </a:lnSpc>
              <a:spcBef>
                <a:spcPts val="360"/>
              </a:spcBef>
              <a:spcAft>
                <a:spcPts val="0"/>
              </a:spcAft>
              <a:buSzPts val="1440"/>
              <a:buChar char="•"/>
              <a:defRPr/>
            </a:lvl3pPr>
            <a:lvl4pPr marL="1828800" lvl="3" indent="-342900" algn="l">
              <a:lnSpc>
                <a:spcPct val="100000"/>
              </a:lnSpc>
              <a:spcBef>
                <a:spcPts val="360"/>
              </a:spcBef>
              <a:spcAft>
                <a:spcPts val="0"/>
              </a:spcAft>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32" name="Google Shape;32;p2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33" name="Google Shape;33;p26"/>
          <p:cNvSpPr txBox="1">
            <a:spLocks noGrp="1"/>
          </p:cNvSpPr>
          <p:nvPr>
            <p:ph type="body" idx="2"/>
          </p:nvPr>
        </p:nvSpPr>
        <p:spPr>
          <a:xfrm>
            <a:off x="4648200" y="1362075"/>
            <a:ext cx="4114800" cy="4972050"/>
          </a:xfrm>
          <a:prstGeom prst="rect">
            <a:avLst/>
          </a:prstGeom>
          <a:noFill/>
          <a:ln>
            <a:noFill/>
          </a:ln>
        </p:spPr>
        <p:txBody>
          <a:bodyPr spcFirstLastPara="1" wrap="square" lIns="91425" tIns="45700" rIns="91425" bIns="45700" anchor="t" anchorCtr="0">
            <a:noAutofit/>
          </a:bodyPr>
          <a:lstStyle>
            <a:lvl1pPr marL="457200" lvl="0" indent="-335280" algn="l">
              <a:lnSpc>
                <a:spcPct val="100000"/>
              </a:lnSpc>
              <a:spcBef>
                <a:spcPts val="560"/>
              </a:spcBef>
              <a:spcAft>
                <a:spcPts val="0"/>
              </a:spcAft>
              <a:buSzPts val="1680"/>
              <a:buChar char="❖"/>
              <a:defRPr sz="2800" b="0"/>
            </a:lvl1pPr>
            <a:lvl2pPr marL="914400" lvl="1" indent="-396240" algn="l">
              <a:lnSpc>
                <a:spcPct val="100000"/>
              </a:lnSpc>
              <a:spcBef>
                <a:spcPts val="480"/>
              </a:spcBef>
              <a:spcAft>
                <a:spcPts val="0"/>
              </a:spcAft>
              <a:buSzPts val="2640"/>
              <a:buChar char="▪"/>
              <a:defRPr sz="2400"/>
            </a:lvl2pPr>
            <a:lvl3pPr marL="1371600" lvl="2" indent="-320039" algn="l">
              <a:lnSpc>
                <a:spcPct val="100000"/>
              </a:lnSpc>
              <a:spcBef>
                <a:spcPts val="360"/>
              </a:spcBef>
              <a:spcAft>
                <a:spcPts val="0"/>
              </a:spcAft>
              <a:buSzPts val="1440"/>
              <a:buChar char="•"/>
              <a:defRPr/>
            </a:lvl3pPr>
            <a:lvl4pPr marL="1828800" lvl="3" indent="-342900" algn="l">
              <a:lnSpc>
                <a:spcPct val="100000"/>
              </a:lnSpc>
              <a:spcBef>
                <a:spcPts val="360"/>
              </a:spcBef>
              <a:spcAft>
                <a:spcPts val="0"/>
              </a:spcAft>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ollEverywhere">
  <p:cSld name="PollEverywhere">
    <p:spTree>
      <p:nvGrpSpPr>
        <p:cNvPr id="1" name="Shape 34"/>
        <p:cNvGrpSpPr/>
        <p:nvPr/>
      </p:nvGrpSpPr>
      <p:grpSpPr>
        <a:xfrm>
          <a:off x="0" y="0"/>
          <a:ext cx="0" cy="0"/>
          <a:chOff x="0" y="0"/>
          <a:chExt cx="0" cy="0"/>
        </a:xfrm>
      </p:grpSpPr>
      <p:sp>
        <p:nvSpPr>
          <p:cNvPr id="35" name="Google Shape;35;p25"/>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36" name="Google Shape;36;p25"/>
          <p:cNvSpPr/>
          <p:nvPr/>
        </p:nvSpPr>
        <p:spPr>
          <a:xfrm>
            <a:off x="0" y="206019"/>
            <a:ext cx="9144000" cy="1063981"/>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pic>
        <p:nvPicPr>
          <p:cNvPr id="37" name="Google Shape;37;p25"/>
          <p:cNvPicPr preferRelativeResize="0"/>
          <p:nvPr/>
        </p:nvPicPr>
        <p:blipFill rotWithShape="1">
          <a:blip r:embed="rId2">
            <a:alphaModFix/>
          </a:blip>
          <a:srcRect t="14966" b="14963"/>
          <a:stretch/>
        </p:blipFill>
        <p:spPr>
          <a:xfrm>
            <a:off x="241553" y="479874"/>
            <a:ext cx="3692944" cy="601177"/>
          </a:xfrm>
          <a:prstGeom prst="rect">
            <a:avLst/>
          </a:prstGeom>
          <a:noFill/>
          <a:ln>
            <a:noFill/>
          </a:ln>
        </p:spPr>
      </p:pic>
      <p:sp>
        <p:nvSpPr>
          <p:cNvPr id="38" name="Google Shape;38;p25"/>
          <p:cNvSpPr/>
          <p:nvPr/>
        </p:nvSpPr>
        <p:spPr>
          <a:xfrm>
            <a:off x="4936638" y="540630"/>
            <a:ext cx="3965809" cy="479667"/>
          </a:xfrm>
          <a:prstGeom prst="roundRect">
            <a:avLst>
              <a:gd name="adj" fmla="val 16667"/>
            </a:avLst>
          </a:prstGeom>
          <a:solidFill>
            <a:srgbClr val="714EA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000"/>
              <a:buFont typeface="Calibri"/>
              <a:buNone/>
            </a:pPr>
            <a:r>
              <a:rPr lang="en-US" sz="2000" b="0" i="0" u="none" strike="noStrike" cap="none">
                <a:solidFill>
                  <a:schemeClr val="lt1"/>
                </a:solidFill>
                <a:latin typeface="Calibri"/>
                <a:ea typeface="Calibri"/>
                <a:cs typeface="Calibri"/>
                <a:sym typeface="Calibri"/>
              </a:rPr>
              <a:t>Vote at https://pollev.com/cse390b</a:t>
            </a:r>
            <a:endParaRPr sz="1400" b="0" i="0" u="none" strike="noStrike" cap="none">
              <a:solidFill>
                <a:srgbClr val="000000"/>
              </a:solidFill>
              <a:latin typeface="Arial"/>
              <a:ea typeface="Arial"/>
              <a:cs typeface="Arial"/>
              <a:sym typeface="Arial"/>
            </a:endParaRPr>
          </a:p>
        </p:txBody>
      </p:sp>
      <p:sp>
        <p:nvSpPr>
          <p:cNvPr id="39" name="Google Shape;39;p25"/>
          <p:cNvSpPr txBox="1">
            <a:spLocks noGrp="1"/>
          </p:cNvSpPr>
          <p:nvPr>
            <p:ph type="title"/>
          </p:nvPr>
        </p:nvSpPr>
        <p:spPr>
          <a:xfrm>
            <a:off x="374090" y="1316061"/>
            <a:ext cx="8388910" cy="762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25"/>
          <p:cNvSpPr txBox="1">
            <a:spLocks noGrp="1"/>
          </p:cNvSpPr>
          <p:nvPr>
            <p:ph type="body" idx="1"/>
          </p:nvPr>
        </p:nvSpPr>
        <p:spPr>
          <a:xfrm>
            <a:off x="396875" y="2181109"/>
            <a:ext cx="8366125" cy="4972050"/>
          </a:xfrm>
          <a:prstGeom prst="rect">
            <a:avLst/>
          </a:prstGeom>
          <a:noFill/>
          <a:ln>
            <a:noFill/>
          </a:ln>
        </p:spPr>
        <p:txBody>
          <a:bodyPr spcFirstLastPara="1" wrap="square" lIns="91425" tIns="45700" rIns="91425" bIns="45700" anchor="t" anchorCtr="0">
            <a:noAutofit/>
          </a:bodyPr>
          <a:lstStyle>
            <a:lvl1pPr marL="457200" lvl="0" indent="-360680" algn="l">
              <a:lnSpc>
                <a:spcPct val="100000"/>
              </a:lnSpc>
              <a:spcBef>
                <a:spcPts val="440"/>
              </a:spcBef>
              <a:spcAft>
                <a:spcPts val="0"/>
              </a:spcAft>
              <a:buSzPts val="2080"/>
              <a:buFont typeface="Noto Sans Symbols"/>
              <a:buChar char="❖"/>
              <a:defRPr sz="2600" b="0"/>
            </a:lvl1pPr>
            <a:lvl2pPr marL="914400" lvl="1" indent="-382269" algn="l">
              <a:lnSpc>
                <a:spcPct val="100000"/>
              </a:lnSpc>
              <a:spcBef>
                <a:spcPts val="24"/>
              </a:spcBef>
              <a:spcAft>
                <a:spcPts val="0"/>
              </a:spcAft>
              <a:buSzPts val="2420"/>
              <a:buFont typeface="Noto Sans Symbols"/>
              <a:buChar char="▪"/>
              <a:defRPr sz="2200"/>
            </a:lvl2pPr>
            <a:lvl3pPr marL="1371600" lvl="2" indent="-321310" algn="l">
              <a:lnSpc>
                <a:spcPct val="100000"/>
              </a:lnSpc>
              <a:spcBef>
                <a:spcPts val="0"/>
              </a:spcBef>
              <a:spcAft>
                <a:spcPts val="0"/>
              </a:spcAft>
              <a:buSzPts val="1460"/>
              <a:buFont typeface="Courier New"/>
              <a:buChar char="o"/>
              <a:defRPr/>
            </a:lvl3pPr>
            <a:lvl4pPr marL="1828800" lvl="3" indent="-342900" algn="l">
              <a:lnSpc>
                <a:spcPct val="100000"/>
              </a:lnSpc>
              <a:spcBef>
                <a:spcPts val="1200"/>
              </a:spcBef>
              <a:spcAft>
                <a:spcPts val="0"/>
              </a:spcAft>
              <a:buSzPts val="1800"/>
              <a:buFont typeface="Calibri"/>
              <a:buChar char="–"/>
              <a:defRPr sz="1800"/>
            </a:lvl4pPr>
            <a:lvl5pPr marL="2286000" lvl="4" indent="-342900" algn="l">
              <a:lnSpc>
                <a:spcPct val="100000"/>
              </a:lnSpc>
              <a:spcBef>
                <a:spcPts val="360"/>
              </a:spcBef>
              <a:spcAft>
                <a:spcPts val="0"/>
              </a:spcAft>
              <a:buSzPts val="1800"/>
              <a:buFont typeface="Calibri"/>
              <a:buChar char="»"/>
              <a:defRPr sz="1800"/>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27"/>
          <p:cNvSpPr txBox="1">
            <a:spLocks noGrp="1"/>
          </p:cNvSpPr>
          <p:nvPr>
            <p:ph type="title"/>
          </p:nvPr>
        </p:nvSpPr>
        <p:spPr>
          <a:xfrm>
            <a:off x="357762" y="438912"/>
            <a:ext cx="8405238" cy="762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27"/>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4"/>
        <p:cNvGrpSpPr/>
        <p:nvPr/>
      </p:nvGrpSpPr>
      <p:grpSpPr>
        <a:xfrm>
          <a:off x="0" y="0"/>
          <a:ext cx="0" cy="0"/>
          <a:chOff x="0" y="0"/>
          <a:chExt cx="0" cy="0"/>
        </a:xfrm>
      </p:grpSpPr>
      <p:sp>
        <p:nvSpPr>
          <p:cNvPr id="45" name="Google Shape;45;p28"/>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title"/>
          </p:nvPr>
        </p:nvSpPr>
        <p:spPr>
          <a:xfrm>
            <a:off x="374090" y="371182"/>
            <a:ext cx="8388910" cy="7620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2pPr>
            <a:lvl3pPr marR="0" lvl="2"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3pPr>
            <a:lvl4pPr marR="0" lvl="3"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4pPr>
            <a:lvl5pPr marR="0" lvl="4"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5pPr>
            <a:lvl6pPr marR="0" lvl="5"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6pPr>
            <a:lvl7pPr marR="0" lvl="6"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7pPr>
            <a:lvl8pPr marR="0" lvl="7"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8pPr>
            <a:lvl9pPr marR="0" lvl="8"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9pPr>
          </a:lstStyle>
          <a:p>
            <a:endParaRPr/>
          </a:p>
        </p:txBody>
      </p:sp>
      <p:sp>
        <p:nvSpPr>
          <p:cNvPr id="11" name="Google Shape;11;p22"/>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marR="0" lvl="0" indent="-327660" algn="l" rtl="0">
              <a:lnSpc>
                <a:spcPct val="100000"/>
              </a:lnSpc>
              <a:spcBef>
                <a:spcPts val="520"/>
              </a:spcBef>
              <a:spcAft>
                <a:spcPts val="0"/>
              </a:spcAft>
              <a:buClr>
                <a:srgbClr val="4B2A85"/>
              </a:buClr>
              <a:buSzPts val="1560"/>
              <a:buFont typeface="Noto Sans Symbols"/>
              <a:buChar char="❖"/>
              <a:defRPr sz="2600" b="1" i="0" u="none" strike="noStrike" cap="none">
                <a:solidFill>
                  <a:schemeClr val="dk1"/>
                </a:solidFill>
                <a:latin typeface="Calibri"/>
                <a:ea typeface="Calibri"/>
                <a:cs typeface="Calibri"/>
                <a:sym typeface="Calibri"/>
              </a:defRPr>
            </a:lvl1pPr>
            <a:lvl2pPr marL="914400" marR="0" lvl="1" indent="-382269" algn="l" rtl="0">
              <a:lnSpc>
                <a:spcPct val="100000"/>
              </a:lnSpc>
              <a:spcBef>
                <a:spcPts val="440"/>
              </a:spcBef>
              <a:spcAft>
                <a:spcPts val="0"/>
              </a:spcAft>
              <a:buClr>
                <a:srgbClr val="4B2A85"/>
              </a:buClr>
              <a:buSzPts val="2420"/>
              <a:buFont typeface="Calibri"/>
              <a:buChar char="▪"/>
              <a:defRPr sz="2200" b="0" i="0" u="none" strike="noStrike" cap="none">
                <a:solidFill>
                  <a:schemeClr val="dk1"/>
                </a:solidFill>
                <a:latin typeface="Calibri"/>
                <a:ea typeface="Calibri"/>
                <a:cs typeface="Calibri"/>
                <a:sym typeface="Calibri"/>
              </a:defRPr>
            </a:lvl2pPr>
            <a:lvl3pPr marL="1371600" marR="0" lvl="2" indent="-330200" algn="l" rtl="0">
              <a:lnSpc>
                <a:spcPct val="100000"/>
              </a:lnSpc>
              <a:spcBef>
                <a:spcPts val="400"/>
              </a:spcBef>
              <a:spcAft>
                <a:spcPts val="0"/>
              </a:spcAft>
              <a:buClr>
                <a:srgbClr val="4B2A85"/>
              </a:buClr>
              <a:buSzPts val="16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22"/>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13" name="Google Shape;13;p22"/>
          <p:cNvSpPr/>
          <p:nvPr/>
        </p:nvSpPr>
        <p:spPr>
          <a:xfrm>
            <a:off x="0" y="0"/>
            <a:ext cx="9144000" cy="228600"/>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pic>
        <p:nvPicPr>
          <p:cNvPr id="14" name="Google Shape;14;p22"/>
          <p:cNvPicPr preferRelativeResize="0"/>
          <p:nvPr/>
        </p:nvPicPr>
        <p:blipFill rotWithShape="1">
          <a:blip r:embed="rId8">
            <a:alphaModFix/>
          </a:blip>
          <a:srcRect/>
          <a:stretch/>
        </p:blipFill>
        <p:spPr>
          <a:xfrm>
            <a:off x="26376" y="25342"/>
            <a:ext cx="2150721" cy="169037"/>
          </a:xfrm>
          <a:prstGeom prst="rect">
            <a:avLst/>
          </a:prstGeom>
          <a:noFill/>
          <a:ln>
            <a:noFill/>
          </a:ln>
        </p:spPr>
      </p:pic>
      <p:sp>
        <p:nvSpPr>
          <p:cNvPr id="15" name="Google Shape;15;p22"/>
          <p:cNvSpPr txBox="1"/>
          <p:nvPr/>
        </p:nvSpPr>
        <p:spPr>
          <a:xfrm>
            <a:off x="7362275" y="27425"/>
            <a:ext cx="1781700" cy="169200"/>
          </a:xfrm>
          <a:prstGeom prst="rect">
            <a:avLst/>
          </a:prstGeom>
          <a:noFill/>
          <a:ln>
            <a:noFill/>
          </a:ln>
        </p:spPr>
        <p:txBody>
          <a:bodyPr spcFirstLastPara="1" wrap="square" lIns="91425" tIns="0" rIns="91425" bIns="0" anchor="ctr" anchorCtr="0">
            <a:spAutoFit/>
          </a:bodyPr>
          <a:lstStyle/>
          <a:p>
            <a:pPr marL="0" marR="0" lvl="0" indent="0" algn="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CSE 390B, Autumn 2022</a:t>
            </a:r>
            <a:endParaRPr sz="1100" b="0" i="0" u="none" strike="noStrike" cap="none" dirty="0">
              <a:solidFill>
                <a:schemeClr val="lt1"/>
              </a:solidFill>
              <a:latin typeface="Arial"/>
              <a:ea typeface="Arial"/>
              <a:cs typeface="Arial"/>
              <a:sym typeface="Arial"/>
            </a:endParaRPr>
          </a:p>
        </p:txBody>
      </p:sp>
      <p:sp>
        <p:nvSpPr>
          <p:cNvPr id="16" name="Google Shape;16;p22"/>
          <p:cNvSpPr txBox="1"/>
          <p:nvPr/>
        </p:nvSpPr>
        <p:spPr>
          <a:xfrm>
            <a:off x="3406462" y="27429"/>
            <a:ext cx="2150721" cy="169277"/>
          </a:xfrm>
          <a:prstGeom prst="rect">
            <a:avLst/>
          </a:prstGeom>
          <a:noFill/>
          <a:ln>
            <a:noFill/>
          </a:ln>
        </p:spPr>
        <p:txBody>
          <a:bodyPr spcFirstLastPara="1" wrap="square" lIns="91425" tIns="0" rIns="91425" bIns="0" anchor="ctr" anchorCtr="0">
            <a:sp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chemeClr val="lt1"/>
                </a:solidFill>
                <a:latin typeface="Arial"/>
                <a:ea typeface="Arial"/>
                <a:cs typeface="Arial"/>
                <a:sym typeface="Arial"/>
              </a:rPr>
              <a:t>Lecture 1: Course Introduction</a:t>
            </a:r>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pollev.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courses.cs.washington.edu/courses/cse390b/22au/syllabu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courses.cs.washington.edu/courses/cse390b/22au/" TargetMode="External"/><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www.gradescope.com/courses/451576" TargetMode="External"/><Relationship Id="rId4" Type="http://schemas.openxmlformats.org/officeDocument/2006/relationships/hyperlink" Target="https://canvas.uw.edu/courses/1605861" TargetMode="External"/></Relationships>
</file>

<file path=ppt/slides/_rels/slide1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https://gitlab.cs.washington.edu/" TargetMode="External"/><Relationship Id="rId7"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hyperlink" Target="mailto:cse390b-staff@cs.washington.edu" TargetMode="External"/><Relationship Id="rId4" Type="http://schemas.openxmlformats.org/officeDocument/2006/relationships/hyperlink" Target="https://edstem.org/us/courses/29753/discuss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nand2tetris.or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courses.cs.washington.edu/courses/cse390b/22au/projects/project1.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
          <p:cNvSpPr txBox="1">
            <a:spLocks noGrp="1"/>
          </p:cNvSpPr>
          <p:nvPr>
            <p:ph type="ctrTitle"/>
          </p:nvPr>
        </p:nvSpPr>
        <p:spPr>
          <a:xfrm>
            <a:off x="685800" y="2431662"/>
            <a:ext cx="7772400" cy="1467300"/>
          </a:xfrm>
          <a:prstGeom prst="rect">
            <a:avLst/>
          </a:prstGeom>
          <a:noFill/>
          <a:ln>
            <a:noFill/>
          </a:ln>
        </p:spPr>
        <p:txBody>
          <a:bodyPr spcFirstLastPara="1" wrap="square" lIns="91425" tIns="45700" rIns="91425" bIns="45700" anchor="t" anchorCtr="0">
            <a:noAutofit/>
          </a:bodyPr>
          <a:lstStyle/>
          <a:p>
            <a:pPr marL="119062" lvl="0" indent="-119062" algn="l" rtl="0">
              <a:lnSpc>
                <a:spcPct val="80000"/>
              </a:lnSpc>
              <a:spcBef>
                <a:spcPts val="0"/>
              </a:spcBef>
              <a:spcAft>
                <a:spcPts val="0"/>
              </a:spcAft>
              <a:buSzPts val="1400"/>
              <a:buNone/>
            </a:pPr>
            <a:r>
              <a:rPr lang="en-US" b="0"/>
              <a:t>Course Introduction</a:t>
            </a:r>
            <a:br>
              <a:rPr lang="en-US" b="0"/>
            </a:br>
            <a:endParaRPr sz="3100"/>
          </a:p>
          <a:p>
            <a:pPr marL="119062" lvl="0" indent="-119062" algn="l" rtl="0">
              <a:lnSpc>
                <a:spcPct val="80000"/>
              </a:lnSpc>
              <a:spcBef>
                <a:spcPts val="0"/>
              </a:spcBef>
              <a:spcAft>
                <a:spcPts val="0"/>
              </a:spcAft>
              <a:buSzPts val="1400"/>
              <a:buNone/>
            </a:pPr>
            <a:r>
              <a:rPr lang="en-US" sz="2400" i="1"/>
              <a:t>Welcome to CSE 390B!</a:t>
            </a:r>
            <a:endParaRPr sz="2400" i="1"/>
          </a:p>
        </p:txBody>
      </p:sp>
      <p:sp>
        <p:nvSpPr>
          <p:cNvPr id="51" name="Google Shape;51;p1"/>
          <p:cNvSpPr txBox="1">
            <a:spLocks noGrp="1"/>
          </p:cNvSpPr>
          <p:nvPr>
            <p:ph type="subTitle" idx="1"/>
          </p:nvPr>
        </p:nvSpPr>
        <p:spPr>
          <a:xfrm>
            <a:off x="685800" y="5468634"/>
            <a:ext cx="7772400" cy="167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40"/>
              <a:buNone/>
            </a:pPr>
            <a:r>
              <a:rPr lang="en-US" sz="2400" dirty="0"/>
              <a:t>Introduction to CSE 390B, Course Logistics, and Project Overview</a:t>
            </a:r>
            <a:endParaRP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g7226799cf1_0_2"/>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Course Staff Roles</a:t>
            </a:r>
            <a:endParaRPr/>
          </a:p>
        </p:txBody>
      </p:sp>
      <p:sp>
        <p:nvSpPr>
          <p:cNvPr id="142" name="Google Shape;142;g7226799cf1_0_2"/>
          <p:cNvSpPr txBox="1">
            <a:spLocks noGrp="1"/>
          </p:cNvSpPr>
          <p:nvPr>
            <p:ph type="body" idx="1"/>
          </p:nvPr>
        </p:nvSpPr>
        <p:spPr>
          <a:xfrm>
            <a:off x="256349" y="1091075"/>
            <a:ext cx="3754669" cy="14739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560"/>
              </a:spcBef>
              <a:spcAft>
                <a:spcPts val="0"/>
              </a:spcAft>
              <a:buSzPts val="1680"/>
              <a:buNone/>
            </a:pPr>
            <a:r>
              <a:rPr lang="en-US" sz="2500" b="1"/>
              <a:t>Eric</a:t>
            </a:r>
            <a:endParaRPr sz="2500" b="1"/>
          </a:p>
          <a:p>
            <a:pPr marL="0" lvl="0" indent="0" algn="ctr" rtl="0">
              <a:lnSpc>
                <a:spcPct val="100000"/>
              </a:lnSpc>
              <a:spcBef>
                <a:spcPts val="560"/>
              </a:spcBef>
              <a:spcAft>
                <a:spcPts val="0"/>
              </a:spcAft>
              <a:buSzPts val="1680"/>
              <a:buNone/>
            </a:pPr>
            <a:r>
              <a:rPr lang="en-US" sz="1600"/>
              <a:t>Teaching the technical (bottom-up computing) and metacognitive (academic skill building)</a:t>
            </a:r>
            <a:endParaRPr sz="1600"/>
          </a:p>
        </p:txBody>
      </p:sp>
      <p:sp>
        <p:nvSpPr>
          <p:cNvPr id="143" name="Google Shape;143;g7226799cf1_0_2"/>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10</a:t>
            </a:fld>
            <a:endParaRPr/>
          </a:p>
        </p:txBody>
      </p:sp>
      <p:sp>
        <p:nvSpPr>
          <p:cNvPr id="144" name="Google Shape;144;g7226799cf1_0_2"/>
          <p:cNvSpPr txBox="1">
            <a:spLocks noGrp="1"/>
          </p:cNvSpPr>
          <p:nvPr>
            <p:ph type="body" idx="1"/>
          </p:nvPr>
        </p:nvSpPr>
        <p:spPr>
          <a:xfrm>
            <a:off x="3954920" y="1091075"/>
            <a:ext cx="5097430" cy="14739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560"/>
              </a:spcBef>
              <a:spcAft>
                <a:spcPts val="0"/>
              </a:spcAft>
              <a:buSzPts val="1680"/>
              <a:buNone/>
            </a:pPr>
            <a:r>
              <a:rPr lang="en-US" sz="2500" b="1" dirty="0"/>
              <a:t>Ghislaine, Preston, and Andres</a:t>
            </a:r>
            <a:endParaRPr sz="2500" b="1" dirty="0"/>
          </a:p>
          <a:p>
            <a:pPr marL="0" lvl="0" indent="0" algn="ctr" rtl="0">
              <a:lnSpc>
                <a:spcPct val="100000"/>
              </a:lnSpc>
              <a:spcBef>
                <a:spcPts val="560"/>
              </a:spcBef>
              <a:spcAft>
                <a:spcPts val="0"/>
              </a:spcAft>
              <a:buClr>
                <a:schemeClr val="dk1"/>
              </a:buClr>
              <a:buSzPts val="1100"/>
              <a:buFont typeface="Arial"/>
              <a:buNone/>
            </a:pPr>
            <a:r>
              <a:rPr lang="en-US" sz="1600" dirty="0"/>
              <a:t>Weekly TA meetings as a touch point in practicing the application on course concepts and study skills</a:t>
            </a:r>
            <a:endParaRPr sz="1600" dirty="0"/>
          </a:p>
        </p:txBody>
      </p:sp>
      <p:grpSp>
        <p:nvGrpSpPr>
          <p:cNvPr id="145" name="Google Shape;145;g7226799cf1_0_2"/>
          <p:cNvGrpSpPr/>
          <p:nvPr/>
        </p:nvGrpSpPr>
        <p:grpSpPr>
          <a:xfrm>
            <a:off x="1921551" y="2228473"/>
            <a:ext cx="5300891" cy="4808394"/>
            <a:chOff x="-65700" y="-844475"/>
            <a:chExt cx="9275400" cy="9275400"/>
          </a:xfrm>
        </p:grpSpPr>
        <p:sp>
          <p:nvSpPr>
            <p:cNvPr id="146" name="Google Shape;146;g7226799cf1_0_2"/>
            <p:cNvSpPr/>
            <p:nvPr/>
          </p:nvSpPr>
          <p:spPr>
            <a:xfrm>
              <a:off x="-65700" y="-844475"/>
              <a:ext cx="9275400" cy="9275400"/>
            </a:xfrm>
            <a:prstGeom prst="ellipse">
              <a:avLst/>
            </a:prstGeom>
            <a:solidFill>
              <a:srgbClr val="D9D2E9">
                <a:alpha val="47843"/>
              </a:srgbClr>
            </a:solidFill>
            <a:ln w="38100" cap="flat" cmpd="sng">
              <a:solidFill>
                <a:srgbClr val="8E7CC3"/>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000000"/>
                </a:solidFill>
                <a:latin typeface="Roboto Mono"/>
                <a:ea typeface="Roboto Mono"/>
                <a:cs typeface="Roboto Mono"/>
                <a:sym typeface="Roboto Mono"/>
              </a:endParaRPr>
            </a:p>
          </p:txBody>
        </p:sp>
        <p:sp>
          <p:nvSpPr>
            <p:cNvPr id="147" name="Google Shape;147;g7226799cf1_0_2"/>
            <p:cNvSpPr txBox="1"/>
            <p:nvPr/>
          </p:nvSpPr>
          <p:spPr>
            <a:xfrm>
              <a:off x="3801299" y="-70064"/>
              <a:ext cx="3978600" cy="553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351C75"/>
                  </a:solidFill>
                  <a:latin typeface="Montserrat"/>
                  <a:ea typeface="Montserrat"/>
                  <a:cs typeface="Montserrat"/>
                  <a:sym typeface="Montserrat"/>
                </a:rPr>
                <a:t>The UW Student Experience</a:t>
              </a:r>
              <a:endParaRPr sz="1400" b="1" i="0" u="none" strike="noStrike" cap="none">
                <a:solidFill>
                  <a:srgbClr val="351C75"/>
                </a:solidFill>
                <a:latin typeface="Montserrat"/>
                <a:ea typeface="Montserrat"/>
                <a:cs typeface="Montserrat"/>
                <a:sym typeface="Montserrat"/>
              </a:endParaRPr>
            </a:p>
          </p:txBody>
        </p:sp>
      </p:grpSp>
      <p:sp>
        <p:nvSpPr>
          <p:cNvPr id="148" name="Google Shape;148;g7226799cf1_0_2"/>
          <p:cNvSpPr/>
          <p:nvPr/>
        </p:nvSpPr>
        <p:spPr>
          <a:xfrm>
            <a:off x="4371879" y="5288756"/>
            <a:ext cx="1522800" cy="1376700"/>
          </a:xfrm>
          <a:prstGeom prst="ellipse">
            <a:avLst/>
          </a:prstGeom>
          <a:solidFill>
            <a:srgbClr val="D9EAD3">
              <a:alpha val="47843"/>
            </a:srgbClr>
          </a:solidFill>
          <a:ln w="38100" cap="flat" cmpd="sng">
            <a:solidFill>
              <a:srgbClr val="93C47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300"/>
              <a:buFont typeface="Arial"/>
              <a:buNone/>
            </a:pPr>
            <a:r>
              <a:rPr lang="en-US" sz="1300" b="1" i="0" u="none" strike="noStrike" cap="none">
                <a:solidFill>
                  <a:srgbClr val="38761D"/>
                </a:solidFill>
                <a:latin typeface="Montserrat"/>
                <a:ea typeface="Montserrat"/>
                <a:cs typeface="Montserrat"/>
                <a:sym typeface="Montserrat"/>
              </a:rPr>
              <a:t>Sociology</a:t>
            </a:r>
            <a:endParaRPr sz="1300" b="1" i="0" u="none" strike="noStrike" cap="none">
              <a:solidFill>
                <a:srgbClr val="38761D"/>
              </a:solidFill>
              <a:latin typeface="Montserrat"/>
              <a:ea typeface="Montserrat"/>
              <a:cs typeface="Montserrat"/>
              <a:sym typeface="Montserrat"/>
            </a:endParaRPr>
          </a:p>
        </p:txBody>
      </p:sp>
      <p:grpSp>
        <p:nvGrpSpPr>
          <p:cNvPr id="149" name="Google Shape;149;g7226799cf1_0_2"/>
          <p:cNvGrpSpPr/>
          <p:nvPr/>
        </p:nvGrpSpPr>
        <p:grpSpPr>
          <a:xfrm>
            <a:off x="1978062" y="3352013"/>
            <a:ext cx="2317143" cy="2144067"/>
            <a:chOff x="250175" y="1607700"/>
            <a:chExt cx="3837600" cy="3837600"/>
          </a:xfrm>
        </p:grpSpPr>
        <p:sp>
          <p:nvSpPr>
            <p:cNvPr id="150" name="Google Shape;150;g7226799cf1_0_2"/>
            <p:cNvSpPr/>
            <p:nvPr/>
          </p:nvSpPr>
          <p:spPr>
            <a:xfrm>
              <a:off x="250175" y="1607700"/>
              <a:ext cx="3837600" cy="3837600"/>
            </a:xfrm>
            <a:prstGeom prst="ellipse">
              <a:avLst/>
            </a:prstGeom>
            <a:solidFill>
              <a:srgbClr val="D9EAD3">
                <a:alpha val="47843"/>
              </a:srgbClr>
            </a:solidFill>
            <a:ln w="38100" cap="flat" cmpd="sng">
              <a:solidFill>
                <a:srgbClr val="93C47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38761D"/>
                </a:solidFill>
                <a:latin typeface="Roboto Mono"/>
                <a:ea typeface="Roboto Mono"/>
                <a:cs typeface="Roboto Mono"/>
                <a:sym typeface="Roboto Mono"/>
              </a:endParaRPr>
            </a:p>
          </p:txBody>
        </p:sp>
        <p:sp>
          <p:nvSpPr>
            <p:cNvPr id="151" name="Google Shape;151;g7226799cf1_0_2"/>
            <p:cNvSpPr txBox="1"/>
            <p:nvPr/>
          </p:nvSpPr>
          <p:spPr>
            <a:xfrm>
              <a:off x="1678025" y="2362225"/>
              <a:ext cx="981900" cy="4521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38761D"/>
                  </a:solidFill>
                  <a:latin typeface="Montserrat"/>
                  <a:ea typeface="Montserrat"/>
                  <a:cs typeface="Montserrat"/>
                  <a:sym typeface="Montserrat"/>
                </a:rPr>
                <a:t>CSE</a:t>
              </a:r>
              <a:br>
                <a:rPr lang="en-US" sz="1400" b="1" i="0" u="none" strike="noStrike" cap="none">
                  <a:solidFill>
                    <a:srgbClr val="38761D"/>
                  </a:solidFill>
                  <a:latin typeface="Montserrat"/>
                  <a:ea typeface="Montserrat"/>
                  <a:cs typeface="Montserrat"/>
                  <a:sym typeface="Montserrat"/>
                </a:rPr>
              </a:br>
              <a:endParaRPr sz="1400" b="1" i="0" u="none" strike="noStrike" cap="none">
                <a:solidFill>
                  <a:srgbClr val="38761D"/>
                </a:solidFill>
                <a:latin typeface="Montserrat"/>
                <a:ea typeface="Montserrat"/>
                <a:cs typeface="Montserrat"/>
                <a:sym typeface="Montserrat"/>
              </a:endParaRPr>
            </a:p>
          </p:txBody>
        </p:sp>
      </p:grpSp>
      <p:grpSp>
        <p:nvGrpSpPr>
          <p:cNvPr id="152" name="Google Shape;152;g7226799cf1_0_2"/>
          <p:cNvGrpSpPr/>
          <p:nvPr/>
        </p:nvGrpSpPr>
        <p:grpSpPr>
          <a:xfrm>
            <a:off x="2377522" y="4205094"/>
            <a:ext cx="1518225" cy="1291002"/>
            <a:chOff x="1232800" y="2956675"/>
            <a:chExt cx="2267700" cy="2267700"/>
          </a:xfrm>
        </p:grpSpPr>
        <p:sp>
          <p:nvSpPr>
            <p:cNvPr id="153" name="Google Shape;153;g7226799cf1_0_2"/>
            <p:cNvSpPr/>
            <p:nvPr/>
          </p:nvSpPr>
          <p:spPr>
            <a:xfrm>
              <a:off x="1232800" y="2956675"/>
              <a:ext cx="2267700" cy="2267700"/>
            </a:xfrm>
            <a:prstGeom prst="ellipse">
              <a:avLst/>
            </a:prstGeom>
            <a:solidFill>
              <a:srgbClr val="CFE2F3">
                <a:alpha val="47843"/>
              </a:srgbClr>
            </a:solidFill>
            <a:ln w="38100" cap="flat" cmpd="sng">
              <a:solidFill>
                <a:srgbClr val="6FA8DC"/>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0B5394"/>
                </a:solidFill>
                <a:latin typeface="Roboto Mono"/>
                <a:ea typeface="Roboto Mono"/>
                <a:cs typeface="Roboto Mono"/>
                <a:sym typeface="Roboto Mono"/>
              </a:endParaRPr>
            </a:p>
          </p:txBody>
        </p:sp>
        <p:sp>
          <p:nvSpPr>
            <p:cNvPr id="154" name="Google Shape;154;g7226799cf1_0_2"/>
            <p:cNvSpPr txBox="1"/>
            <p:nvPr/>
          </p:nvSpPr>
          <p:spPr>
            <a:xfrm>
              <a:off x="1388500" y="3813625"/>
              <a:ext cx="1956300" cy="553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B5394"/>
                  </a:solidFill>
                  <a:latin typeface="Montserrat"/>
                  <a:ea typeface="Montserrat"/>
                  <a:cs typeface="Montserrat"/>
                  <a:sym typeface="Montserrat"/>
                </a:rPr>
                <a:t>Nand2Tetris</a:t>
              </a:r>
              <a:endParaRPr sz="1200" b="1" i="0" u="none" strike="noStrike" cap="none">
                <a:solidFill>
                  <a:srgbClr val="0B5394"/>
                </a:solidFill>
                <a:latin typeface="Montserrat"/>
                <a:ea typeface="Montserrat"/>
                <a:cs typeface="Montserrat"/>
                <a:sym typeface="Montserrat"/>
              </a:endParaRPr>
            </a:p>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B5394"/>
                  </a:solidFill>
                  <a:latin typeface="Montserrat"/>
                  <a:ea typeface="Montserrat"/>
                  <a:cs typeface="Montserrat"/>
                  <a:sym typeface="Montserrat"/>
                </a:rPr>
                <a:t>Projects</a:t>
              </a:r>
              <a:endParaRPr sz="1200" b="1" i="0" u="none" strike="noStrike" cap="none">
                <a:solidFill>
                  <a:srgbClr val="0B5394"/>
                </a:solidFill>
                <a:latin typeface="Montserrat"/>
                <a:ea typeface="Montserrat"/>
                <a:cs typeface="Montserrat"/>
                <a:sym typeface="Montserrat"/>
              </a:endParaRPr>
            </a:p>
          </p:txBody>
        </p:sp>
      </p:grpSp>
      <p:sp>
        <p:nvSpPr>
          <p:cNvPr id="155" name="Google Shape;155;g7226799cf1_0_2"/>
          <p:cNvSpPr txBox="1"/>
          <p:nvPr/>
        </p:nvSpPr>
        <p:spPr>
          <a:xfrm>
            <a:off x="3352000" y="5866290"/>
            <a:ext cx="1125300" cy="278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300"/>
              <a:buFont typeface="Arial"/>
              <a:buNone/>
            </a:pPr>
            <a:r>
              <a:rPr lang="en-US" sz="1300" b="1" i="0" u="none" strike="noStrike" cap="none">
                <a:solidFill>
                  <a:srgbClr val="0B5394"/>
                </a:solidFill>
                <a:latin typeface="Montserrat"/>
                <a:ea typeface="Montserrat"/>
                <a:cs typeface="Montserrat"/>
                <a:sym typeface="Montserrat"/>
              </a:rPr>
              <a:t>CSE 390B</a:t>
            </a:r>
            <a:endParaRPr sz="1300" b="1" i="0" u="none" strike="noStrike" cap="none">
              <a:solidFill>
                <a:srgbClr val="0B5394"/>
              </a:solidFill>
              <a:latin typeface="Montserrat"/>
              <a:ea typeface="Montserrat"/>
              <a:cs typeface="Montserrat"/>
              <a:sym typeface="Montserrat"/>
            </a:endParaRPr>
          </a:p>
        </p:txBody>
      </p:sp>
      <p:cxnSp>
        <p:nvCxnSpPr>
          <p:cNvPr id="156" name="Google Shape;156;g7226799cf1_0_2"/>
          <p:cNvCxnSpPr>
            <a:endCxn id="155" idx="0"/>
          </p:cNvCxnSpPr>
          <p:nvPr/>
        </p:nvCxnSpPr>
        <p:spPr>
          <a:xfrm flipH="1">
            <a:off x="3914650" y="5496090"/>
            <a:ext cx="216900" cy="370200"/>
          </a:xfrm>
          <a:prstGeom prst="straightConnector1">
            <a:avLst/>
          </a:prstGeom>
          <a:noFill/>
          <a:ln w="38100" cap="flat" cmpd="sng">
            <a:solidFill>
              <a:srgbClr val="6FA8DC"/>
            </a:solidFill>
            <a:prstDash val="solid"/>
            <a:round/>
            <a:headEnd type="stealth" w="med" len="med"/>
            <a:tailEnd type="none" w="sm" len="sm"/>
          </a:ln>
        </p:spPr>
      </p:cxnSp>
      <p:sp>
        <p:nvSpPr>
          <p:cNvPr id="157" name="Google Shape;157;g7226799cf1_0_2"/>
          <p:cNvSpPr/>
          <p:nvPr/>
        </p:nvSpPr>
        <p:spPr>
          <a:xfrm>
            <a:off x="3719200" y="3841015"/>
            <a:ext cx="2013600" cy="1752900"/>
          </a:xfrm>
          <a:prstGeom prst="ellipse">
            <a:avLst/>
          </a:prstGeom>
          <a:solidFill>
            <a:srgbClr val="CFE2F3">
              <a:alpha val="47843"/>
            </a:srgbClr>
          </a:solidFill>
          <a:ln w="38100" cap="flat" cmpd="sng">
            <a:solidFill>
              <a:srgbClr val="6FA8DC"/>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B5394"/>
                </a:solidFill>
                <a:latin typeface="Montserrat"/>
                <a:ea typeface="Montserrat"/>
                <a:cs typeface="Montserrat"/>
                <a:sym typeface="Montserrat"/>
              </a:rPr>
              <a:t>Metacognitive</a:t>
            </a:r>
            <a:endParaRPr sz="1200" b="1" i="0" u="none" strike="noStrike" cap="none">
              <a:solidFill>
                <a:srgbClr val="0B5394"/>
              </a:solidFill>
              <a:latin typeface="Montserrat"/>
              <a:ea typeface="Montserrat"/>
              <a:cs typeface="Montserrat"/>
              <a:sym typeface="Montserrat"/>
            </a:endParaRPr>
          </a:p>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B5394"/>
                </a:solidFill>
                <a:latin typeface="Montserrat"/>
                <a:ea typeface="Montserrat"/>
                <a:cs typeface="Montserrat"/>
                <a:sym typeface="Montserrat"/>
              </a:rPr>
              <a:t>Skills</a:t>
            </a:r>
            <a:endParaRPr sz="1200" b="1" i="0" u="none" strike="noStrike" cap="none">
              <a:solidFill>
                <a:srgbClr val="0B5394"/>
              </a:solidFill>
              <a:latin typeface="Montserrat"/>
              <a:ea typeface="Montserrat"/>
              <a:cs typeface="Montserrat"/>
              <a:sym typeface="Montserrat"/>
            </a:endParaRPr>
          </a:p>
        </p:txBody>
      </p:sp>
      <p:cxnSp>
        <p:nvCxnSpPr>
          <p:cNvPr id="158" name="Google Shape;158;g7226799cf1_0_2"/>
          <p:cNvCxnSpPr>
            <a:endCxn id="155" idx="0"/>
          </p:cNvCxnSpPr>
          <p:nvPr/>
        </p:nvCxnSpPr>
        <p:spPr>
          <a:xfrm>
            <a:off x="3515350" y="5408190"/>
            <a:ext cx="399300" cy="458100"/>
          </a:xfrm>
          <a:prstGeom prst="straightConnector1">
            <a:avLst/>
          </a:prstGeom>
          <a:noFill/>
          <a:ln w="38100" cap="flat" cmpd="sng">
            <a:solidFill>
              <a:srgbClr val="6FA8DC"/>
            </a:solidFill>
            <a:prstDash val="solid"/>
            <a:round/>
            <a:headEnd type="stealth" w="med" len="med"/>
            <a:tailEnd type="none" w="sm" len="sm"/>
          </a:ln>
        </p:spPr>
      </p:cxnSp>
      <p:sp>
        <p:nvSpPr>
          <p:cNvPr id="159" name="Google Shape;159;g7226799cf1_0_2"/>
          <p:cNvSpPr txBox="1"/>
          <p:nvPr/>
        </p:nvSpPr>
        <p:spPr>
          <a:xfrm>
            <a:off x="3285073" y="4540457"/>
            <a:ext cx="1056300" cy="189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600" b="1" i="0" u="none" strike="noStrike" cap="none">
                <a:solidFill>
                  <a:srgbClr val="000000"/>
                </a:solidFill>
                <a:latin typeface="Calibri"/>
                <a:ea typeface="Calibri"/>
                <a:cs typeface="Calibri"/>
                <a:sym typeface="Calibri"/>
              </a:rPr>
              <a:t>Eric!</a:t>
            </a:r>
            <a:endParaRPr sz="1600" b="1" i="0" u="none" strike="noStrike" cap="none">
              <a:solidFill>
                <a:srgbClr val="000000"/>
              </a:solidFill>
              <a:latin typeface="Calibri"/>
              <a:ea typeface="Calibri"/>
              <a:cs typeface="Calibri"/>
              <a:sym typeface="Calibri"/>
            </a:endParaRPr>
          </a:p>
        </p:txBody>
      </p:sp>
      <p:sp>
        <p:nvSpPr>
          <p:cNvPr id="160" name="Google Shape;160;g7226799cf1_0_2"/>
          <p:cNvSpPr/>
          <p:nvPr/>
        </p:nvSpPr>
        <p:spPr>
          <a:xfrm>
            <a:off x="5344973" y="4752986"/>
            <a:ext cx="1522800" cy="1376700"/>
          </a:xfrm>
          <a:prstGeom prst="ellipse">
            <a:avLst/>
          </a:prstGeom>
          <a:solidFill>
            <a:srgbClr val="D9EAD3">
              <a:alpha val="47843"/>
            </a:srgbClr>
          </a:solidFill>
          <a:ln w="38100" cap="flat" cmpd="sng">
            <a:solidFill>
              <a:srgbClr val="93C47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300"/>
              <a:buFont typeface="Arial"/>
              <a:buNone/>
            </a:pPr>
            <a:r>
              <a:rPr lang="en-US" sz="1300" b="1" i="0" u="none" strike="noStrike" cap="none">
                <a:solidFill>
                  <a:srgbClr val="38761D"/>
                </a:solidFill>
                <a:latin typeface="Montserrat"/>
                <a:ea typeface="Montserrat"/>
                <a:cs typeface="Montserrat"/>
                <a:sym typeface="Montserrat"/>
              </a:rPr>
              <a:t>English</a:t>
            </a:r>
            <a:endParaRPr sz="1300" b="1" i="0" u="none" strike="noStrike" cap="none">
              <a:solidFill>
                <a:srgbClr val="38761D"/>
              </a:solidFill>
              <a:latin typeface="Montserrat"/>
              <a:ea typeface="Montserrat"/>
              <a:cs typeface="Montserrat"/>
              <a:sym typeface="Montserrat"/>
            </a:endParaRPr>
          </a:p>
        </p:txBody>
      </p:sp>
      <p:sp>
        <p:nvSpPr>
          <p:cNvPr id="161" name="Google Shape;161;g7226799cf1_0_2"/>
          <p:cNvSpPr/>
          <p:nvPr/>
        </p:nvSpPr>
        <p:spPr>
          <a:xfrm>
            <a:off x="5544374" y="3882544"/>
            <a:ext cx="1425864" cy="1296900"/>
          </a:xfrm>
          <a:prstGeom prst="ellipse">
            <a:avLst/>
          </a:prstGeom>
          <a:solidFill>
            <a:srgbClr val="D9EAD3">
              <a:alpha val="47843"/>
            </a:srgbClr>
          </a:solidFill>
          <a:ln w="38100" cap="flat" cmpd="sng">
            <a:solidFill>
              <a:srgbClr val="93C47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38761D"/>
                </a:solidFill>
                <a:latin typeface="Montserrat"/>
                <a:ea typeface="Montserrat"/>
                <a:cs typeface="Montserrat"/>
                <a:sym typeface="Montserrat"/>
              </a:rPr>
              <a:t>Math</a:t>
            </a:r>
            <a:endParaRPr sz="1400" b="1" i="0" u="none" strike="noStrike" cap="none">
              <a:solidFill>
                <a:srgbClr val="38761D"/>
              </a:solidFill>
              <a:latin typeface="Montserrat"/>
              <a:ea typeface="Montserrat"/>
              <a:cs typeface="Montserrat"/>
              <a:sym typeface="Montserrat"/>
            </a:endParaRPr>
          </a:p>
        </p:txBody>
      </p:sp>
      <p:sp>
        <p:nvSpPr>
          <p:cNvPr id="162" name="Google Shape;162;g7226799cf1_0_2"/>
          <p:cNvSpPr txBox="1"/>
          <p:nvPr/>
        </p:nvSpPr>
        <p:spPr>
          <a:xfrm>
            <a:off x="4496203" y="4831565"/>
            <a:ext cx="1727996" cy="1035288"/>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400" b="1" i="0" u="none" strike="noStrike" cap="none" dirty="0">
                <a:solidFill>
                  <a:srgbClr val="000000"/>
                </a:solidFill>
                <a:latin typeface="Calibri"/>
                <a:ea typeface="Calibri"/>
                <a:cs typeface="Calibri"/>
                <a:sym typeface="Calibri"/>
              </a:rPr>
              <a:t>Ghislaine, Preston, &amp; Andres!</a:t>
            </a:r>
            <a:endParaRPr sz="1400" b="1" i="0" u="none" strike="noStrike" cap="none" dirty="0">
              <a:solidFill>
                <a:srgbClr val="000000"/>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Grading Breakdown</a:t>
            </a:r>
            <a:endParaRPr dirty="0"/>
          </a:p>
        </p:txBody>
      </p:sp>
      <p:sp>
        <p:nvSpPr>
          <p:cNvPr id="168" name="Google Shape;168;p38"/>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t>40%: A sequence of eight projects</a:t>
            </a:r>
            <a:endParaRPr dirty="0"/>
          </a:p>
          <a:p>
            <a:pPr marL="649224" lvl="1" indent="-283463" algn="l" rtl="0">
              <a:lnSpc>
                <a:spcPct val="100000"/>
              </a:lnSpc>
              <a:spcBef>
                <a:spcPts val="24"/>
              </a:spcBef>
              <a:spcAft>
                <a:spcPts val="0"/>
              </a:spcAft>
              <a:buSzPts val="2420"/>
              <a:buChar char="▪"/>
            </a:pPr>
            <a:r>
              <a:rPr lang="en-US" dirty="0"/>
              <a:t>Each will have a metacognitive and technical, programming component</a:t>
            </a:r>
            <a:endParaRPr dirty="0"/>
          </a:p>
          <a:p>
            <a:pPr marL="649224" lvl="1" indent="-283463" algn="l" rtl="0">
              <a:lnSpc>
                <a:spcPct val="100000"/>
              </a:lnSpc>
              <a:spcBef>
                <a:spcPts val="24"/>
              </a:spcBef>
              <a:spcAft>
                <a:spcPts val="0"/>
              </a:spcAft>
              <a:buSzPts val="2420"/>
              <a:buChar char="▪"/>
            </a:pPr>
            <a:r>
              <a:rPr lang="en-US" dirty="0"/>
              <a:t>Projects will be assigned on Thursdays and generally due the following Thursday</a:t>
            </a:r>
            <a:br>
              <a:rPr lang="en-US" dirty="0"/>
            </a:br>
            <a:endParaRPr dirty="0"/>
          </a:p>
          <a:p>
            <a:pPr marL="347472" lvl="0" indent="-347472" algn="l" rtl="0">
              <a:lnSpc>
                <a:spcPct val="100000"/>
              </a:lnSpc>
              <a:spcBef>
                <a:spcPts val="440"/>
              </a:spcBef>
              <a:spcAft>
                <a:spcPts val="0"/>
              </a:spcAft>
              <a:buSzPts val="2080"/>
              <a:buFont typeface="Noto Sans Symbols"/>
              <a:buChar char="❖"/>
            </a:pPr>
            <a:r>
              <a:rPr lang="en-US" dirty="0"/>
              <a:t>20%: Midterm Exam</a:t>
            </a:r>
            <a:br>
              <a:rPr lang="en-US" dirty="0"/>
            </a:br>
            <a:endParaRPr dirty="0"/>
          </a:p>
          <a:p>
            <a:pPr marL="347472" lvl="0" indent="-347472" algn="l" rtl="0">
              <a:lnSpc>
                <a:spcPct val="100000"/>
              </a:lnSpc>
              <a:spcBef>
                <a:spcPts val="440"/>
              </a:spcBef>
              <a:spcAft>
                <a:spcPts val="0"/>
              </a:spcAft>
              <a:buSzPts val="2080"/>
              <a:buFont typeface="Noto Sans Symbols"/>
              <a:buChar char="❖"/>
            </a:pPr>
            <a:r>
              <a:rPr lang="en-US" dirty="0"/>
              <a:t>20%: Final E-Portfolio Project &amp; Presentation</a:t>
            </a: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347472" algn="l" rtl="0">
              <a:lnSpc>
                <a:spcPct val="100000"/>
              </a:lnSpc>
              <a:spcBef>
                <a:spcPts val="440"/>
              </a:spcBef>
              <a:spcAft>
                <a:spcPts val="0"/>
              </a:spcAft>
              <a:buSzPts val="2080"/>
              <a:buChar char="❖"/>
            </a:pPr>
            <a:r>
              <a:rPr lang="en-US" dirty="0"/>
              <a:t>20%: Participation</a:t>
            </a:r>
            <a:endParaRPr dirty="0"/>
          </a:p>
          <a:p>
            <a:pPr marL="649224" lvl="1" indent="-283463" algn="l" rtl="0">
              <a:lnSpc>
                <a:spcPct val="100000"/>
              </a:lnSpc>
              <a:spcBef>
                <a:spcPts val="24"/>
              </a:spcBef>
              <a:spcAft>
                <a:spcPts val="0"/>
              </a:spcAft>
              <a:buSzPts val="2420"/>
              <a:buChar char="▪"/>
            </a:pPr>
            <a:r>
              <a:rPr lang="en-US" dirty="0"/>
              <a:t>10%: Lecture attendance and Poll Everywhere questions</a:t>
            </a:r>
            <a:endParaRPr dirty="0"/>
          </a:p>
          <a:p>
            <a:pPr marL="649224" lvl="1" indent="-283463" algn="l" rtl="0">
              <a:lnSpc>
                <a:spcPct val="100000"/>
              </a:lnSpc>
              <a:spcBef>
                <a:spcPts val="24"/>
              </a:spcBef>
              <a:spcAft>
                <a:spcPts val="0"/>
              </a:spcAft>
              <a:buSzPts val="2420"/>
              <a:buChar char="▪"/>
            </a:pPr>
            <a:r>
              <a:rPr lang="en-US" dirty="0"/>
              <a:t>10%: Student-TA meeting attendance and engagement</a:t>
            </a: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p:txBody>
      </p:sp>
      <p:sp>
        <p:nvSpPr>
          <p:cNvPr id="169" name="Google Shape;169;p3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11</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8">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8">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Academic Integrity</a:t>
            </a:r>
            <a:endParaRPr dirty="0"/>
          </a:p>
        </p:txBody>
      </p:sp>
      <p:sp>
        <p:nvSpPr>
          <p:cNvPr id="175" name="Google Shape;175;p6"/>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t>Work to be completed and submitted </a:t>
            </a:r>
            <a:r>
              <a:rPr lang="en-US" b="1" dirty="0"/>
              <a:t>individually</a:t>
            </a:r>
            <a:endParaRPr b="1" dirty="0"/>
          </a:p>
          <a:p>
            <a:pPr marL="649224" lvl="1" indent="-283463" algn="l" rtl="0">
              <a:lnSpc>
                <a:spcPct val="100000"/>
              </a:lnSpc>
              <a:spcBef>
                <a:spcPts val="24"/>
              </a:spcBef>
              <a:spcAft>
                <a:spcPts val="0"/>
              </a:spcAft>
              <a:buSzPts val="2420"/>
              <a:buChar char="▪"/>
            </a:pPr>
            <a:r>
              <a:rPr lang="en-US" dirty="0"/>
              <a:t>Do not share your solutions with others</a:t>
            </a:r>
            <a:br>
              <a:rPr lang="en-US" dirty="0"/>
            </a:br>
            <a:endParaRPr dirty="0"/>
          </a:p>
          <a:p>
            <a:pPr marL="347472" lvl="0" indent="-347472" algn="l" rtl="0">
              <a:lnSpc>
                <a:spcPct val="100000"/>
              </a:lnSpc>
              <a:spcBef>
                <a:spcPts val="440"/>
              </a:spcBef>
              <a:spcAft>
                <a:spcPts val="0"/>
              </a:spcAft>
              <a:buSzPts val="2080"/>
              <a:buChar char="❖"/>
            </a:pPr>
            <a:r>
              <a:rPr lang="en-US" dirty="0"/>
              <a:t>Collaboration allowed and encouraged, but discussions must be at a high-level</a:t>
            </a:r>
            <a:endParaRPr b="1" dirty="0"/>
          </a:p>
          <a:p>
            <a:pPr marL="649224" lvl="1" indent="-283463" algn="l" rtl="0">
              <a:lnSpc>
                <a:spcPct val="100000"/>
              </a:lnSpc>
              <a:spcBef>
                <a:spcPts val="24"/>
              </a:spcBef>
              <a:spcAft>
                <a:spcPts val="0"/>
              </a:spcAft>
              <a:buSzPts val="2420"/>
              <a:buChar char="▪"/>
            </a:pPr>
            <a:r>
              <a:rPr lang="en-US" dirty="0"/>
              <a:t>You may share implementation strategies and debugging tricks, but NOT lines of code or your entire solution</a:t>
            </a:r>
            <a:br>
              <a:rPr lang="en-US" dirty="0"/>
            </a:br>
            <a:endParaRPr dirty="0"/>
          </a:p>
          <a:p>
            <a:pPr marL="347472" lvl="0" indent="-347472" algn="l" rtl="0">
              <a:lnSpc>
                <a:spcPct val="100000"/>
              </a:lnSpc>
              <a:spcBef>
                <a:spcPts val="440"/>
              </a:spcBef>
              <a:spcAft>
                <a:spcPts val="0"/>
              </a:spcAft>
              <a:buSzPts val="2080"/>
              <a:buFont typeface="Noto Sans Symbols"/>
              <a:buChar char="❖"/>
            </a:pPr>
            <a:r>
              <a:rPr lang="en-US" dirty="0"/>
              <a:t>Do not seek answers or solutions from those not in the class or from the website</a:t>
            </a:r>
            <a:endParaRPr dirty="0"/>
          </a:p>
          <a:p>
            <a:pPr marL="0" lvl="0" indent="0" algn="l" rtl="0">
              <a:lnSpc>
                <a:spcPct val="100000"/>
              </a:lnSpc>
              <a:spcBef>
                <a:spcPts val="440"/>
              </a:spcBef>
              <a:spcAft>
                <a:spcPts val="0"/>
              </a:spcAft>
              <a:buSzPts val="2080"/>
              <a:buNone/>
            </a:pPr>
            <a:endParaRPr dirty="0"/>
          </a:p>
          <a:p>
            <a:pPr marL="347472" lvl="0" indent="-347472" algn="l" rtl="0">
              <a:lnSpc>
                <a:spcPct val="100000"/>
              </a:lnSpc>
              <a:spcBef>
                <a:spcPts val="440"/>
              </a:spcBef>
              <a:spcAft>
                <a:spcPts val="0"/>
              </a:spcAft>
              <a:buSzPts val="2080"/>
              <a:buFont typeface="Noto Sans Symbols"/>
              <a:buChar char="❖"/>
            </a:pPr>
            <a:r>
              <a:rPr lang="en-US" dirty="0"/>
              <a:t>If you have any questions about what is considered academic integrity or not, please ask the course staff</a:t>
            </a:r>
            <a:endParaRPr dirty="0"/>
          </a:p>
        </p:txBody>
      </p:sp>
      <p:sp>
        <p:nvSpPr>
          <p:cNvPr id="176" name="Google Shape;176;p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12</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4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Student-TA Meetings</a:t>
            </a:r>
            <a:endParaRPr dirty="0"/>
          </a:p>
        </p:txBody>
      </p:sp>
      <p:sp>
        <p:nvSpPr>
          <p:cNvPr id="182" name="Google Shape;182;p40"/>
          <p:cNvSpPr txBox="1">
            <a:spLocks noGrp="1"/>
          </p:cNvSpPr>
          <p:nvPr>
            <p:ph type="body" idx="1"/>
          </p:nvPr>
        </p:nvSpPr>
        <p:spPr>
          <a:xfrm>
            <a:off x="396875" y="1362075"/>
            <a:ext cx="8534183"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t>Weekly 1:1 Student-TA Meetings</a:t>
            </a:r>
            <a:endParaRPr dirty="0"/>
          </a:p>
          <a:p>
            <a:pPr marL="649224" lvl="1" indent="-283463" algn="l" rtl="0">
              <a:lnSpc>
                <a:spcPct val="100000"/>
              </a:lnSpc>
              <a:spcBef>
                <a:spcPts val="24"/>
              </a:spcBef>
              <a:spcAft>
                <a:spcPts val="0"/>
              </a:spcAft>
              <a:buSzPts val="2420"/>
              <a:buChar char="▪"/>
            </a:pPr>
            <a:r>
              <a:rPr lang="en-US" dirty="0"/>
              <a:t>A required element of the course (factored into participation grade)</a:t>
            </a:r>
            <a:endParaRPr dirty="0"/>
          </a:p>
          <a:p>
            <a:pPr marL="649224" lvl="1" indent="-283463" algn="l" rtl="0">
              <a:lnSpc>
                <a:spcPct val="100000"/>
              </a:lnSpc>
              <a:spcBef>
                <a:spcPts val="24"/>
              </a:spcBef>
              <a:spcAft>
                <a:spcPts val="0"/>
              </a:spcAft>
              <a:buSzPts val="2420"/>
              <a:buChar char="▪"/>
            </a:pPr>
            <a:r>
              <a:rPr lang="en-US" dirty="0"/>
              <a:t>45 minutes each week (the first meeting will be one hour)</a:t>
            </a:r>
            <a:endParaRPr dirty="0"/>
          </a:p>
          <a:p>
            <a:pPr marL="649224" lvl="1" indent="-283463" algn="l" rtl="0">
              <a:lnSpc>
                <a:spcPct val="100000"/>
              </a:lnSpc>
              <a:spcBef>
                <a:spcPts val="24"/>
              </a:spcBef>
              <a:spcAft>
                <a:spcPts val="0"/>
              </a:spcAft>
              <a:buSzPts val="2420"/>
              <a:buChar char="▪"/>
            </a:pPr>
            <a:r>
              <a:rPr lang="en-US" dirty="0"/>
              <a:t>1:1 Student-TA meetings will begin Week 2 based on the availability of you and the TA</a:t>
            </a:r>
            <a:endParaRPr dirty="0"/>
          </a:p>
          <a:p>
            <a:pPr marL="649224" lvl="1" indent="-129793" algn="l" rtl="0">
              <a:lnSpc>
                <a:spcPct val="100000"/>
              </a:lnSpc>
              <a:spcBef>
                <a:spcPts val="24"/>
              </a:spcBef>
              <a:spcAft>
                <a:spcPts val="0"/>
              </a:spcAft>
              <a:buSzPts val="2420"/>
              <a:buNone/>
            </a:pPr>
            <a:endParaRPr sz="2600" dirty="0"/>
          </a:p>
          <a:p>
            <a:pPr marL="347472" lvl="0" indent="-347472" algn="l" rtl="0">
              <a:lnSpc>
                <a:spcPct val="100000"/>
              </a:lnSpc>
              <a:spcBef>
                <a:spcPts val="440"/>
              </a:spcBef>
              <a:spcAft>
                <a:spcPts val="0"/>
              </a:spcAft>
              <a:buSzPts val="2080"/>
              <a:buFont typeface="Noto Sans Symbols"/>
              <a:buChar char="❖"/>
            </a:pPr>
            <a:r>
              <a:rPr lang="en-US" dirty="0"/>
              <a:t>Student Expectations</a:t>
            </a:r>
            <a:endParaRPr dirty="0"/>
          </a:p>
          <a:p>
            <a:pPr marL="649224" lvl="1" indent="-283463" algn="l" rtl="0">
              <a:lnSpc>
                <a:spcPct val="100000"/>
              </a:lnSpc>
              <a:spcBef>
                <a:spcPts val="24"/>
              </a:spcBef>
              <a:spcAft>
                <a:spcPts val="0"/>
              </a:spcAft>
              <a:buSzPts val="2420"/>
              <a:buChar char="▪"/>
            </a:pPr>
            <a:r>
              <a:rPr lang="en-US" dirty="0"/>
              <a:t>Come prepared, on time, and ready to discuss with your TA</a:t>
            </a:r>
            <a:endParaRPr dirty="0"/>
          </a:p>
          <a:p>
            <a:pPr marL="649224" lvl="1" indent="-283463" algn="l" rtl="0">
              <a:lnSpc>
                <a:spcPct val="100000"/>
              </a:lnSpc>
              <a:spcBef>
                <a:spcPts val="24"/>
              </a:spcBef>
              <a:spcAft>
                <a:spcPts val="0"/>
              </a:spcAft>
              <a:buSzPts val="2420"/>
              <a:buChar char="▪"/>
            </a:pPr>
            <a:r>
              <a:rPr lang="en-US" dirty="0"/>
              <a:t>Tardiness, absences, or frequent rescheduling will negatively impact your participation grade</a:t>
            </a: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p:txBody>
      </p:sp>
      <p:sp>
        <p:nvSpPr>
          <p:cNvPr id="183" name="Google Shape;183;p4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13</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2">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4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Lecture Polling</a:t>
            </a:r>
            <a:endParaRPr dirty="0"/>
          </a:p>
        </p:txBody>
      </p:sp>
      <p:sp>
        <p:nvSpPr>
          <p:cNvPr id="256" name="Google Shape;256;p4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Char char="❖"/>
            </a:pPr>
            <a:r>
              <a:rPr lang="en-US" dirty="0"/>
              <a:t>A way for you to instantly practice and solidify the concepts covered in lecture</a:t>
            </a:r>
            <a:endParaRPr dirty="0"/>
          </a:p>
          <a:p>
            <a:pPr marL="649224" lvl="1" indent="-283463" algn="l" rtl="0">
              <a:lnSpc>
                <a:spcPct val="100000"/>
              </a:lnSpc>
              <a:spcBef>
                <a:spcPts val="24"/>
              </a:spcBef>
              <a:spcAft>
                <a:spcPts val="0"/>
              </a:spcAft>
              <a:buSzPts val="2420"/>
              <a:buChar char="▪"/>
            </a:pPr>
            <a:r>
              <a:rPr lang="en-US" dirty="0"/>
              <a:t>Research shows the act of thinking about an application question is a highly effective way to learn</a:t>
            </a: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347472" algn="l" rtl="0">
              <a:lnSpc>
                <a:spcPct val="100000"/>
              </a:lnSpc>
              <a:spcBef>
                <a:spcPts val="440"/>
              </a:spcBef>
              <a:spcAft>
                <a:spcPts val="0"/>
              </a:spcAft>
              <a:buSzPts val="2080"/>
              <a:buFont typeface="Noto Sans Symbols"/>
              <a:buChar char="❖"/>
            </a:pPr>
            <a:r>
              <a:rPr lang="en-US" dirty="0"/>
              <a:t>Factored into participation grade (completion only)</a:t>
            </a:r>
            <a:endParaRPr dirty="0"/>
          </a:p>
          <a:p>
            <a:pPr marL="0" lvl="0" indent="0" algn="l" rtl="0">
              <a:lnSpc>
                <a:spcPct val="100000"/>
              </a:lnSpc>
              <a:spcBef>
                <a:spcPts val="440"/>
              </a:spcBef>
              <a:spcAft>
                <a:spcPts val="0"/>
              </a:spcAft>
              <a:buSzPts val="2080"/>
              <a:buNone/>
            </a:pPr>
            <a:endParaRPr dirty="0"/>
          </a:p>
          <a:p>
            <a:pPr marL="347472" lvl="0" indent="-347472" algn="l" rtl="0">
              <a:lnSpc>
                <a:spcPct val="100000"/>
              </a:lnSpc>
              <a:spcBef>
                <a:spcPts val="440"/>
              </a:spcBef>
              <a:spcAft>
                <a:spcPts val="0"/>
              </a:spcAft>
              <a:buSzPts val="2080"/>
              <a:buFont typeface="Noto Sans Symbols"/>
              <a:buChar char="❖"/>
            </a:pPr>
            <a:r>
              <a:rPr lang="en-US" dirty="0"/>
              <a:t>We will be using Poll Everywhere</a:t>
            </a:r>
            <a:endParaRPr dirty="0"/>
          </a:p>
          <a:p>
            <a:pPr marL="649224" lvl="1" indent="-283463" algn="l" rtl="0">
              <a:lnSpc>
                <a:spcPct val="100000"/>
              </a:lnSpc>
              <a:spcBef>
                <a:spcPts val="24"/>
              </a:spcBef>
              <a:spcAft>
                <a:spcPts val="0"/>
              </a:spcAft>
              <a:buSzPts val="2420"/>
              <a:buChar char="▪"/>
            </a:pPr>
            <a:r>
              <a:rPr lang="en-US" dirty="0"/>
              <a:t>Sign up now for an account at </a:t>
            </a:r>
            <a:r>
              <a:rPr lang="en-US" u="sng" dirty="0">
                <a:solidFill>
                  <a:srgbClr val="0462C2"/>
                </a:solidFill>
                <a:hlinkClick r:id="rId3">
                  <a:extLst>
                    <a:ext uri="{A12FA001-AC4F-418D-AE19-62706E023703}">
                      <ahyp:hlinkClr xmlns:ahyp="http://schemas.microsoft.com/office/drawing/2018/hyperlinkcolor" val="tx"/>
                    </a:ext>
                  </a:extLst>
                </a:hlinkClick>
              </a:rPr>
              <a:t>https://pollev.com/</a:t>
            </a:r>
            <a:endParaRPr lang="en-US" u="sng" dirty="0">
              <a:solidFill>
                <a:srgbClr val="0462C2"/>
              </a:solidFill>
            </a:endParaRPr>
          </a:p>
          <a:p>
            <a:pPr marL="649224" lvl="1" indent="-283463" algn="l" rtl="0">
              <a:lnSpc>
                <a:spcPct val="100000"/>
              </a:lnSpc>
              <a:spcBef>
                <a:spcPts val="24"/>
              </a:spcBef>
              <a:spcAft>
                <a:spcPts val="0"/>
              </a:spcAft>
              <a:buSzPts val="2420"/>
              <a:buChar char="▪"/>
            </a:pPr>
            <a:r>
              <a:rPr lang="en-US" dirty="0">
                <a:solidFill>
                  <a:schemeClr val="dk1"/>
                </a:solidFill>
              </a:rPr>
              <a:t>Requires SSO log-on</a:t>
            </a:r>
            <a:endParaRPr dirty="0">
              <a:solidFill>
                <a:schemeClr val="dk1"/>
              </a:solidFill>
            </a:endParaRPr>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p:txBody>
      </p:sp>
      <p:sp>
        <p:nvSpPr>
          <p:cNvPr id="257" name="Google Shape;257;p4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14</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6">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7"/>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15</a:t>
            </a:fld>
            <a:endParaRPr/>
          </a:p>
        </p:txBody>
      </p:sp>
      <p:sp>
        <p:nvSpPr>
          <p:cNvPr id="198" name="Google Shape;198;p7"/>
          <p:cNvSpPr txBox="1">
            <a:spLocks noGrp="1"/>
          </p:cNvSpPr>
          <p:nvPr>
            <p:ph type="title"/>
          </p:nvPr>
        </p:nvSpPr>
        <p:spPr>
          <a:xfrm>
            <a:off x="374090" y="1352397"/>
            <a:ext cx="838891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200"/>
              <a:t>How will Poll Everywhere be used in lectures?</a:t>
            </a:r>
            <a:endParaRPr/>
          </a:p>
        </p:txBody>
      </p:sp>
      <p:sp>
        <p:nvSpPr>
          <p:cNvPr id="199" name="Google Shape;199;p7"/>
          <p:cNvSpPr txBox="1">
            <a:spLocks noGrp="1"/>
          </p:cNvSpPr>
          <p:nvPr>
            <p:ph type="body" idx="4294967295"/>
          </p:nvPr>
        </p:nvSpPr>
        <p:spPr>
          <a:xfrm>
            <a:off x="396875" y="2181109"/>
            <a:ext cx="8366125" cy="4972050"/>
          </a:xfrm>
          <a:prstGeom prst="rect">
            <a:avLst/>
          </a:prstGeom>
          <a:noFill/>
          <a:ln>
            <a:noFill/>
          </a:ln>
        </p:spPr>
        <p:txBody>
          <a:bodyPr spcFirstLastPara="1" wrap="square" lIns="91425" tIns="45700" rIns="91425" bIns="45700" anchor="t" anchorCtr="0">
            <a:noAutofit/>
          </a:bodyPr>
          <a:lstStyle/>
          <a:p>
            <a:pPr marL="610870" lvl="0" indent="-514350" algn="l" rtl="0">
              <a:lnSpc>
                <a:spcPct val="100000"/>
              </a:lnSpc>
              <a:spcBef>
                <a:spcPts val="520"/>
              </a:spcBef>
              <a:spcAft>
                <a:spcPts val="0"/>
              </a:spcAft>
              <a:buSzPts val="2600"/>
              <a:buFont typeface="Arial"/>
              <a:buAutoNum type="alphaUcPeriod"/>
            </a:pPr>
            <a:r>
              <a:rPr lang="en-US">
                <a:solidFill>
                  <a:srgbClr val="FF9A01"/>
                </a:solidFill>
              </a:rPr>
              <a:t>To grade you on whether you get the questions we ask correct</a:t>
            </a:r>
            <a:endParaRPr/>
          </a:p>
          <a:p>
            <a:pPr marL="610870" lvl="0" indent="-514350" algn="l" rtl="0">
              <a:lnSpc>
                <a:spcPct val="100000"/>
              </a:lnSpc>
              <a:spcBef>
                <a:spcPts val="520"/>
              </a:spcBef>
              <a:spcAft>
                <a:spcPts val="0"/>
              </a:spcAft>
              <a:buSzPts val="2600"/>
              <a:buFont typeface="Arial"/>
              <a:buAutoNum type="alphaUcPeriod"/>
            </a:pPr>
            <a:r>
              <a:rPr lang="en-US">
                <a:solidFill>
                  <a:srgbClr val="00B050"/>
                </a:solidFill>
              </a:rPr>
              <a:t>To aid your learning by giving you a chance to practice applying the material we are covering</a:t>
            </a:r>
            <a:endParaRPr/>
          </a:p>
          <a:p>
            <a:pPr marL="610870" lvl="0" indent="-514350" algn="l" rtl="0">
              <a:lnSpc>
                <a:spcPct val="100000"/>
              </a:lnSpc>
              <a:spcBef>
                <a:spcPts val="520"/>
              </a:spcBef>
              <a:spcAft>
                <a:spcPts val="0"/>
              </a:spcAft>
              <a:buSzPts val="2600"/>
              <a:buFont typeface="Arial"/>
              <a:buAutoNum type="alphaUcPeriod"/>
            </a:pPr>
            <a:r>
              <a:rPr lang="en-US">
                <a:solidFill>
                  <a:srgbClr val="FF329A"/>
                </a:solidFill>
              </a:rPr>
              <a:t>To factor into the participation grade based on correctness of responses</a:t>
            </a:r>
            <a:endParaRPr/>
          </a:p>
          <a:p>
            <a:pPr marL="610870" lvl="0" indent="-514350" algn="l" rtl="0">
              <a:lnSpc>
                <a:spcPct val="100000"/>
              </a:lnSpc>
              <a:spcBef>
                <a:spcPts val="520"/>
              </a:spcBef>
              <a:spcAft>
                <a:spcPts val="0"/>
              </a:spcAft>
              <a:buSzPts val="2600"/>
              <a:buFont typeface="Arial"/>
              <a:buAutoNum type="alphaUcPeriod"/>
            </a:pPr>
            <a:r>
              <a:rPr lang="en-US">
                <a:solidFill>
                  <a:srgbClr val="00B0F0"/>
                </a:solidFill>
              </a:rPr>
              <a:t>To see who is paying attention during lecture</a:t>
            </a:r>
            <a:endParaRPr/>
          </a:p>
          <a:p>
            <a:pPr marL="610870" lvl="0" indent="-514350" algn="l" rtl="0">
              <a:lnSpc>
                <a:spcPct val="100000"/>
              </a:lnSpc>
              <a:spcBef>
                <a:spcPts val="520"/>
              </a:spcBef>
              <a:spcAft>
                <a:spcPts val="0"/>
              </a:spcAft>
              <a:buSzPts val="2600"/>
              <a:buFont typeface="Arial"/>
              <a:buAutoNum type="alphaUcPeriod"/>
            </a:pPr>
            <a:r>
              <a:rPr lang="en-US">
                <a:solidFill>
                  <a:srgbClr val="9A6533"/>
                </a:solidFill>
              </a:rPr>
              <a:t>We’re lost…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Five-minute Break!</a:t>
            </a:r>
            <a:endParaRPr/>
          </a:p>
        </p:txBody>
      </p:sp>
      <p:sp>
        <p:nvSpPr>
          <p:cNvPr id="234" name="Google Shape;234;p8"/>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Char char="❖"/>
            </a:pPr>
            <a:r>
              <a:rPr lang="en-US" dirty="0"/>
              <a:t>We’ll take a five-minute break close to the middle of every lecture</a:t>
            </a:r>
          </a:p>
          <a:p>
            <a:pPr marL="347472" lvl="0" indent="-347472" algn="l" rtl="0">
              <a:lnSpc>
                <a:spcPct val="100000"/>
              </a:lnSpc>
              <a:spcBef>
                <a:spcPts val="440"/>
              </a:spcBef>
              <a:spcAft>
                <a:spcPts val="0"/>
              </a:spcAft>
              <a:buSzPts val="2080"/>
              <a:buChar char="❖"/>
            </a:pPr>
            <a:endParaRPr lang="en-US" dirty="0"/>
          </a:p>
          <a:p>
            <a:pPr marL="347472" lvl="0" indent="-347472" algn="l" rtl="0">
              <a:lnSpc>
                <a:spcPct val="100000"/>
              </a:lnSpc>
              <a:spcBef>
                <a:spcPts val="440"/>
              </a:spcBef>
              <a:spcAft>
                <a:spcPts val="0"/>
              </a:spcAft>
              <a:buSzPts val="2080"/>
              <a:buChar char="❖"/>
            </a:pPr>
            <a:r>
              <a:rPr lang="en-US" dirty="0"/>
              <a:t>Feel free to stand up, stretch, use the restroom, drink some water, review your notes, or ask questions</a:t>
            </a:r>
            <a:endParaRPr dirty="0"/>
          </a:p>
          <a:p>
            <a:pPr marL="649224" lvl="1" indent="-129793" algn="l" rtl="0">
              <a:lnSpc>
                <a:spcPct val="100000"/>
              </a:lnSpc>
              <a:spcBef>
                <a:spcPts val="24"/>
              </a:spcBef>
              <a:spcAft>
                <a:spcPts val="0"/>
              </a:spcAft>
              <a:buSzPts val="2420"/>
              <a:buNone/>
            </a:pPr>
            <a:endParaRPr dirty="0"/>
          </a:p>
          <a:p>
            <a:pPr marL="347472" lvl="0" indent="-347472" algn="l" rtl="0">
              <a:lnSpc>
                <a:spcPct val="100000"/>
              </a:lnSpc>
              <a:spcBef>
                <a:spcPts val="440"/>
              </a:spcBef>
              <a:spcAft>
                <a:spcPts val="0"/>
              </a:spcAft>
              <a:buSzPts val="2080"/>
              <a:buChar char="❖"/>
            </a:pPr>
            <a:r>
              <a:rPr lang="en-US" dirty="0"/>
              <a:t>We’ll be back </a:t>
            </a:r>
            <a:r>
              <a:rPr lang="en-US"/>
              <a:t>at:</a:t>
            </a:r>
            <a:endParaRPr dirty="0"/>
          </a:p>
        </p:txBody>
      </p:sp>
      <p:sp>
        <p:nvSpPr>
          <p:cNvPr id="235" name="Google Shape;235;p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4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Late Policy</a:t>
            </a:r>
            <a:endParaRPr dirty="0"/>
          </a:p>
        </p:txBody>
      </p:sp>
      <p:sp>
        <p:nvSpPr>
          <p:cNvPr id="205" name="Google Shape;205;p45"/>
          <p:cNvSpPr txBox="1">
            <a:spLocks noGrp="1"/>
          </p:cNvSpPr>
          <p:nvPr>
            <p:ph type="body" idx="1"/>
          </p:nvPr>
        </p:nvSpPr>
        <p:spPr>
          <a:xfrm>
            <a:off x="396875" y="1362075"/>
            <a:ext cx="8556391"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b="1" dirty="0"/>
              <a:t>Five late days </a:t>
            </a:r>
            <a:r>
              <a:rPr lang="en-US" dirty="0"/>
              <a:t>for the quarter</a:t>
            </a:r>
            <a:endParaRPr dirty="0"/>
          </a:p>
          <a:p>
            <a:pPr marL="649224" lvl="1" indent="-283463" algn="l" rtl="0">
              <a:lnSpc>
                <a:spcPct val="100000"/>
              </a:lnSpc>
              <a:spcBef>
                <a:spcPts val="24"/>
              </a:spcBef>
              <a:spcAft>
                <a:spcPts val="0"/>
              </a:spcAft>
              <a:buSzPts val="2420"/>
              <a:buChar char="▪"/>
            </a:pPr>
            <a:r>
              <a:rPr lang="en-US" dirty="0"/>
              <a:t>Do not need to tell the course staff ahead of time</a:t>
            </a:r>
            <a:endParaRPr dirty="0"/>
          </a:p>
          <a:p>
            <a:pPr marL="649224" lvl="1" indent="-283463" algn="l" rtl="0">
              <a:lnSpc>
                <a:spcPct val="100000"/>
              </a:lnSpc>
              <a:spcBef>
                <a:spcPts val="24"/>
              </a:spcBef>
              <a:spcAft>
                <a:spcPts val="0"/>
              </a:spcAft>
              <a:buSzPts val="2420"/>
              <a:buChar char="▪"/>
            </a:pPr>
            <a:r>
              <a:rPr lang="en-US" dirty="0"/>
              <a:t>Maximum of two late days can be used per project</a:t>
            </a:r>
          </a:p>
          <a:p>
            <a:pPr marL="649224" lvl="1" indent="-283463" algn="l" rtl="0">
              <a:lnSpc>
                <a:spcPct val="100000"/>
              </a:lnSpc>
              <a:spcBef>
                <a:spcPts val="24"/>
              </a:spcBef>
              <a:spcAft>
                <a:spcPts val="0"/>
              </a:spcAft>
              <a:buSzPts val="2420"/>
              <a:buChar char="▪"/>
            </a:pPr>
            <a:endParaRPr lang="en-US" dirty="0"/>
          </a:p>
          <a:p>
            <a:pPr marL="347472" lvl="0" indent="-347472" algn="l" rtl="0">
              <a:lnSpc>
                <a:spcPct val="100000"/>
              </a:lnSpc>
              <a:spcBef>
                <a:spcPts val="440"/>
              </a:spcBef>
              <a:spcAft>
                <a:spcPts val="0"/>
              </a:spcAft>
              <a:buSzPts val="2080"/>
              <a:buFont typeface="Noto Sans Symbols"/>
              <a:buChar char="❖"/>
            </a:pPr>
            <a:r>
              <a:rPr lang="en-US" i="1" dirty="0"/>
              <a:t>Guaranteed</a:t>
            </a:r>
            <a:r>
              <a:rPr lang="en-US" dirty="0"/>
              <a:t> to pass if you earn a raw score of at least 50% on each project, all submitted by the end of the quarter</a:t>
            </a:r>
            <a:endParaRPr dirty="0"/>
          </a:p>
          <a:p>
            <a:pPr marL="649224" lvl="1" indent="-283463" algn="l" rtl="0">
              <a:lnSpc>
                <a:spcPct val="100000"/>
              </a:lnSpc>
              <a:spcBef>
                <a:spcPts val="24"/>
              </a:spcBef>
              <a:spcAft>
                <a:spcPts val="0"/>
              </a:spcAft>
              <a:buSzPts val="2420"/>
              <a:buChar char="▪"/>
            </a:pPr>
            <a:r>
              <a:rPr lang="en-US" dirty="0"/>
              <a:t>Importance of staying persistent and resilient</a:t>
            </a:r>
          </a:p>
          <a:p>
            <a:pPr marL="649224" lvl="1" indent="-283463" algn="l" rtl="0">
              <a:lnSpc>
                <a:spcPct val="100000"/>
              </a:lnSpc>
              <a:spcBef>
                <a:spcPts val="24"/>
              </a:spcBef>
              <a:spcAft>
                <a:spcPts val="0"/>
              </a:spcAft>
              <a:buSzPts val="2420"/>
              <a:buChar char="▪"/>
            </a:pPr>
            <a:endParaRPr dirty="0"/>
          </a:p>
          <a:p>
            <a:pPr marL="347472" lvl="0" indent="-347472"/>
            <a:r>
              <a:rPr lang="en-US" dirty="0"/>
              <a:t>In extenuating circumstances, you may ask for an extension</a:t>
            </a:r>
          </a:p>
          <a:p>
            <a:pPr marL="649224" lvl="1" indent="-283463"/>
            <a:r>
              <a:rPr lang="en-US" dirty="0"/>
              <a:t>Only considered if the request is made before the project deadline</a:t>
            </a:r>
          </a:p>
          <a:p>
            <a:pPr marL="649224" lvl="1" indent="-283463"/>
            <a:r>
              <a:rPr lang="en-US" dirty="0"/>
              <a:t>See </a:t>
            </a:r>
            <a:r>
              <a:rPr lang="en-US" u="sng" dirty="0">
                <a:solidFill>
                  <a:srgbClr val="0462C2"/>
                </a:solidFill>
                <a:hlinkClick r:id="rId3">
                  <a:extLst>
                    <a:ext uri="{A12FA001-AC4F-418D-AE19-62706E023703}">
                      <ahyp:hlinkClr xmlns:ahyp="http://schemas.microsoft.com/office/drawing/2018/hyperlinkcolor" val="tx"/>
                    </a:ext>
                  </a:extLst>
                </a:hlinkClick>
              </a:rPr>
              <a:t>syllabus</a:t>
            </a:r>
            <a:r>
              <a:rPr lang="en-US" dirty="0"/>
              <a:t> for extension request instructions</a:t>
            </a:r>
          </a:p>
          <a:p>
            <a:pPr marL="649224" lvl="1" indent="-283463"/>
            <a:endParaRPr lang="en-US" dirty="0"/>
          </a:p>
          <a:p>
            <a:pPr marL="347472" indent="-347472"/>
            <a:r>
              <a:rPr lang="en-US" dirty="0"/>
              <a:t>10% deduction per additional late day</a:t>
            </a:r>
          </a:p>
          <a:p>
            <a:pPr marL="365761" lvl="1" indent="0" algn="l" rtl="0">
              <a:lnSpc>
                <a:spcPct val="100000"/>
              </a:lnSpc>
              <a:spcBef>
                <a:spcPts val="24"/>
              </a:spcBef>
              <a:spcAft>
                <a:spcPts val="0"/>
              </a:spcAft>
              <a:buSzPts val="2420"/>
              <a:buNone/>
            </a:pPr>
            <a:endParaRPr lang="en-US" dirty="0"/>
          </a:p>
        </p:txBody>
      </p:sp>
      <p:sp>
        <p:nvSpPr>
          <p:cNvPr id="206" name="Google Shape;206;p4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17</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5">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5">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5">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0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4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Course Resources</a:t>
            </a:r>
            <a:endParaRPr dirty="0"/>
          </a:p>
        </p:txBody>
      </p:sp>
      <p:sp>
        <p:nvSpPr>
          <p:cNvPr id="212" name="Google Shape;212;p46"/>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solidFill>
                  <a:srgbClr val="0362C2"/>
                </a:solidFill>
                <a:hlinkClick r:id="rId3">
                  <a:extLst>
                    <a:ext uri="{A12FA001-AC4F-418D-AE19-62706E023703}">
                      <ahyp:hlinkClr xmlns:ahyp="http://schemas.microsoft.com/office/drawing/2018/hyperlinkcolor" val="tx"/>
                    </a:ext>
                  </a:extLst>
                </a:hlinkClick>
              </a:rPr>
              <a:t>Course Webpage</a:t>
            </a:r>
            <a:endParaRPr lang="en-US" dirty="0">
              <a:solidFill>
                <a:srgbClr val="0362C2"/>
              </a:solidFill>
            </a:endParaRPr>
          </a:p>
          <a:p>
            <a:pPr marL="649224" lvl="1" indent="-283463" algn="l" rtl="0">
              <a:lnSpc>
                <a:spcPct val="100000"/>
              </a:lnSpc>
              <a:spcBef>
                <a:spcPts val="24"/>
              </a:spcBef>
              <a:spcAft>
                <a:spcPts val="0"/>
              </a:spcAft>
              <a:buSzPts val="2420"/>
              <a:buChar char="▪"/>
            </a:pPr>
            <a:r>
              <a:rPr lang="en-US" dirty="0"/>
              <a:t>Main source for everything related to CSE 390B</a:t>
            </a:r>
            <a:endParaRPr dirty="0"/>
          </a:p>
          <a:p>
            <a:pPr marL="649224" lvl="1" indent="-283463" algn="l" rtl="0">
              <a:lnSpc>
                <a:spcPct val="100000"/>
              </a:lnSpc>
              <a:spcBef>
                <a:spcPts val="24"/>
              </a:spcBef>
              <a:spcAft>
                <a:spcPts val="0"/>
              </a:spcAft>
              <a:buSzPts val="2420"/>
              <a:buChar char="▪"/>
            </a:pPr>
            <a:r>
              <a:rPr lang="en-US" dirty="0"/>
              <a:t>Includes syllabus, course calendar, project specifications, and all the relevant resources for the course</a:t>
            </a:r>
            <a:endParaRPr dirty="0"/>
          </a:p>
          <a:p>
            <a:pPr marL="365761" lvl="1" indent="0" algn="l" rtl="0">
              <a:lnSpc>
                <a:spcPct val="100000"/>
              </a:lnSpc>
              <a:spcBef>
                <a:spcPts val="24"/>
              </a:spcBef>
              <a:spcAft>
                <a:spcPts val="0"/>
              </a:spcAft>
              <a:buSzPts val="2420"/>
              <a:buNone/>
            </a:pPr>
            <a:endParaRPr dirty="0"/>
          </a:p>
          <a:p>
            <a:pPr marL="347472" lvl="0" indent="-347472" algn="l" rtl="0">
              <a:lnSpc>
                <a:spcPct val="100000"/>
              </a:lnSpc>
              <a:spcBef>
                <a:spcPts val="440"/>
              </a:spcBef>
              <a:spcAft>
                <a:spcPts val="0"/>
              </a:spcAft>
              <a:buSzPts val="2080"/>
              <a:buFont typeface="Noto Sans Symbols"/>
              <a:buChar char="❖"/>
            </a:pPr>
            <a:r>
              <a:rPr lang="en-US" dirty="0">
                <a:solidFill>
                  <a:srgbClr val="0362C2"/>
                </a:solidFill>
                <a:hlinkClick r:id="rId4">
                  <a:extLst>
                    <a:ext uri="{A12FA001-AC4F-418D-AE19-62706E023703}">
                      <ahyp:hlinkClr xmlns:ahyp="http://schemas.microsoft.com/office/drawing/2018/hyperlinkcolor" val="tx"/>
                    </a:ext>
                  </a:extLst>
                </a:hlinkClick>
              </a:rPr>
              <a:t>Canvas</a:t>
            </a:r>
            <a:endParaRPr dirty="0">
              <a:solidFill>
                <a:srgbClr val="0362C2"/>
              </a:solidFill>
            </a:endParaRPr>
          </a:p>
          <a:p>
            <a:pPr marL="649224" lvl="1" indent="-283463" algn="l" rtl="0">
              <a:lnSpc>
                <a:spcPct val="100000"/>
              </a:lnSpc>
              <a:spcBef>
                <a:spcPts val="24"/>
              </a:spcBef>
              <a:spcAft>
                <a:spcPts val="0"/>
              </a:spcAft>
              <a:buSzPts val="2420"/>
              <a:buChar char="▪"/>
            </a:pPr>
            <a:r>
              <a:rPr lang="en-US" dirty="0"/>
              <a:t>Access to lecture recordings via Panopto</a:t>
            </a:r>
            <a:endParaRPr dirty="0"/>
          </a:p>
          <a:p>
            <a:pPr marL="649224" lvl="1" indent="-283463" algn="l" rtl="0">
              <a:lnSpc>
                <a:spcPct val="100000"/>
              </a:lnSpc>
              <a:spcBef>
                <a:spcPts val="24"/>
              </a:spcBef>
              <a:spcAft>
                <a:spcPts val="0"/>
              </a:spcAft>
              <a:buSzPts val="2420"/>
              <a:buChar char="▪"/>
            </a:pPr>
            <a:r>
              <a:rPr lang="en-US" dirty="0"/>
              <a:t>Check remaining late days (updated after every project)</a:t>
            </a:r>
            <a:endParaRPr dirty="0"/>
          </a:p>
          <a:p>
            <a:pPr marL="649224" lvl="1" indent="-283463" algn="l" rtl="0">
              <a:lnSpc>
                <a:spcPct val="100000"/>
              </a:lnSpc>
              <a:spcBef>
                <a:spcPts val="24"/>
              </a:spcBef>
              <a:spcAft>
                <a:spcPts val="0"/>
              </a:spcAft>
              <a:buSzPts val="2420"/>
              <a:buChar char="▪"/>
            </a:pPr>
            <a:r>
              <a:rPr lang="en-US" dirty="0"/>
              <a:t>Accessing necessary resources for projects</a:t>
            </a:r>
            <a:br>
              <a:rPr lang="en-US" dirty="0"/>
            </a:br>
            <a:endParaRPr dirty="0"/>
          </a:p>
          <a:p>
            <a:pPr marL="347472" lvl="0" indent="-347472" algn="l" rtl="0">
              <a:lnSpc>
                <a:spcPct val="100000"/>
              </a:lnSpc>
              <a:spcBef>
                <a:spcPts val="440"/>
              </a:spcBef>
              <a:spcAft>
                <a:spcPts val="0"/>
              </a:spcAft>
              <a:buSzPts val="2080"/>
              <a:buFont typeface="Noto Sans Symbols"/>
              <a:buChar char="❖"/>
            </a:pPr>
            <a:r>
              <a:rPr lang="en-US" dirty="0">
                <a:solidFill>
                  <a:srgbClr val="0362C2"/>
                </a:solidFill>
                <a:hlinkClick r:id="rId5">
                  <a:extLst>
                    <a:ext uri="{A12FA001-AC4F-418D-AE19-62706E023703}">
                      <ahyp:hlinkClr xmlns:ahyp="http://schemas.microsoft.com/office/drawing/2018/hyperlinkcolor" val="tx"/>
                    </a:ext>
                  </a:extLst>
                </a:hlinkClick>
              </a:rPr>
              <a:t>Gradescope</a:t>
            </a:r>
            <a:endParaRPr lang="en-US" dirty="0">
              <a:solidFill>
                <a:srgbClr val="0362C2"/>
              </a:solidFill>
            </a:endParaRPr>
          </a:p>
          <a:p>
            <a:pPr marL="649224" lvl="1" indent="-283463" algn="l" rtl="0">
              <a:lnSpc>
                <a:spcPct val="100000"/>
              </a:lnSpc>
              <a:spcBef>
                <a:spcPts val="24"/>
              </a:spcBef>
              <a:spcAft>
                <a:spcPts val="0"/>
              </a:spcAft>
              <a:buSzPts val="2420"/>
              <a:buChar char="▪"/>
            </a:pPr>
            <a:r>
              <a:rPr lang="en-US" dirty="0"/>
              <a:t>Where you will submit the metacognitive parts of the projects</a:t>
            </a:r>
          </a:p>
          <a:p>
            <a:pPr marL="649224" lvl="1" indent="-283463" algn="l" rtl="0">
              <a:lnSpc>
                <a:spcPct val="100000"/>
              </a:lnSpc>
              <a:spcBef>
                <a:spcPts val="24"/>
              </a:spcBef>
              <a:spcAft>
                <a:spcPts val="0"/>
              </a:spcAft>
              <a:buSzPts val="2420"/>
              <a:buChar char="▪"/>
            </a:pPr>
            <a:r>
              <a:rPr lang="en-US" dirty="0"/>
              <a:t>You will receive your project grades and feedback here</a:t>
            </a:r>
          </a:p>
        </p:txBody>
      </p:sp>
      <p:sp>
        <p:nvSpPr>
          <p:cNvPr id="213" name="Google Shape;213;p4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18</a:t>
            </a:fld>
            <a:endParaRPr/>
          </a:p>
        </p:txBody>
      </p:sp>
      <p:pic>
        <p:nvPicPr>
          <p:cNvPr id="2050" name="Picture 2" descr="CSE Wordmark">
            <a:extLst>
              <a:ext uri="{FF2B5EF4-FFF2-40B4-BE49-F238E27FC236}">
                <a16:creationId xmlns:a16="http://schemas.microsoft.com/office/drawing/2014/main" id="{EA7E719B-7467-EFE5-12D2-DC18475849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71807" y="1258846"/>
            <a:ext cx="2875317" cy="30360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anvas | UW-Eau Claire">
            <a:extLst>
              <a:ext uri="{FF2B5EF4-FFF2-40B4-BE49-F238E27FC236}">
                <a16:creationId xmlns:a16="http://schemas.microsoft.com/office/drawing/2014/main" id="{27D3ACC8-01D0-0725-3C90-3E846768EDA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30757" y="3050834"/>
            <a:ext cx="1008443" cy="75633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547FA4D0-361D-50BA-DC2E-B60CCD1D02C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94134" y="4975553"/>
            <a:ext cx="2168866" cy="3482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2">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2">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2">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2">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2">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4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Course Resources</a:t>
            </a:r>
            <a:endParaRPr dirty="0"/>
          </a:p>
        </p:txBody>
      </p:sp>
      <p:sp>
        <p:nvSpPr>
          <p:cNvPr id="219" name="Google Shape;219;p47"/>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solidFill>
                  <a:srgbClr val="0362C2"/>
                </a:solidFill>
                <a:hlinkClick r:id="rId3">
                  <a:extLst>
                    <a:ext uri="{A12FA001-AC4F-418D-AE19-62706E023703}">
                      <ahyp:hlinkClr xmlns:ahyp="http://schemas.microsoft.com/office/drawing/2018/hyperlinkcolor" val="tx"/>
                    </a:ext>
                  </a:extLst>
                </a:hlinkClick>
              </a:rPr>
              <a:t>GitLab</a:t>
            </a:r>
            <a:endParaRPr lang="en-US" dirty="0">
              <a:solidFill>
                <a:srgbClr val="0362C2"/>
              </a:solidFill>
            </a:endParaRPr>
          </a:p>
          <a:p>
            <a:pPr marL="649224" lvl="1" indent="-283463" algn="l" rtl="0">
              <a:lnSpc>
                <a:spcPct val="100000"/>
              </a:lnSpc>
              <a:spcBef>
                <a:spcPts val="24"/>
              </a:spcBef>
              <a:spcAft>
                <a:spcPts val="0"/>
              </a:spcAft>
              <a:buSzPts val="2420"/>
              <a:buChar char="▪"/>
            </a:pPr>
            <a:r>
              <a:rPr lang="en-US" dirty="0"/>
              <a:t>Project distribution and submission of technical, programming parts of the projects</a:t>
            </a:r>
          </a:p>
          <a:p>
            <a:pPr marL="347472" lvl="0" indent="-347472" algn="l" rtl="0">
              <a:lnSpc>
                <a:spcPct val="100000"/>
              </a:lnSpc>
              <a:spcBef>
                <a:spcPts val="440"/>
              </a:spcBef>
              <a:spcAft>
                <a:spcPts val="0"/>
              </a:spcAft>
              <a:buSzPts val="2080"/>
              <a:buFont typeface="Noto Sans Symbols"/>
              <a:buChar char="❖"/>
            </a:pPr>
            <a:endParaRPr lang="en-US" dirty="0">
              <a:solidFill>
                <a:schemeClr val="tx1"/>
              </a:solidFill>
            </a:endParaRPr>
          </a:p>
          <a:p>
            <a:pPr marL="347472" lvl="0" indent="-347472" algn="l" rtl="0">
              <a:lnSpc>
                <a:spcPct val="100000"/>
              </a:lnSpc>
              <a:spcBef>
                <a:spcPts val="440"/>
              </a:spcBef>
              <a:spcAft>
                <a:spcPts val="0"/>
              </a:spcAft>
              <a:buSzPts val="2080"/>
              <a:buFont typeface="Noto Sans Symbols"/>
              <a:buChar char="❖"/>
            </a:pPr>
            <a:r>
              <a:rPr lang="en-US" dirty="0">
                <a:solidFill>
                  <a:srgbClr val="0362C2"/>
                </a:solidFill>
                <a:hlinkClick r:id="rId4">
                  <a:extLst>
                    <a:ext uri="{A12FA001-AC4F-418D-AE19-62706E023703}">
                      <ahyp:hlinkClr xmlns:ahyp="http://schemas.microsoft.com/office/drawing/2018/hyperlinkcolor" val="tx"/>
                    </a:ext>
                  </a:extLst>
                </a:hlinkClick>
              </a:rPr>
              <a:t>Ed Discussion Board</a:t>
            </a:r>
            <a:endParaRPr dirty="0">
              <a:solidFill>
                <a:srgbClr val="0362C2"/>
              </a:solidFill>
            </a:endParaRPr>
          </a:p>
          <a:p>
            <a:pPr marL="649224" lvl="1" indent="-283463" algn="l" rtl="0">
              <a:lnSpc>
                <a:spcPct val="100000"/>
              </a:lnSpc>
              <a:spcBef>
                <a:spcPts val="24"/>
              </a:spcBef>
              <a:spcAft>
                <a:spcPts val="0"/>
              </a:spcAft>
              <a:buSzPts val="2420"/>
              <a:buChar char="▪"/>
            </a:pPr>
            <a:r>
              <a:rPr lang="en-US" dirty="0"/>
              <a:t>The place to ask and answer questions related to the class (logistics, projects, general questions, etc.)</a:t>
            </a:r>
            <a:endParaRPr dirty="0"/>
          </a:p>
          <a:p>
            <a:pPr marL="649224" lvl="1" indent="-283463" algn="l" rtl="0">
              <a:lnSpc>
                <a:spcPct val="100000"/>
              </a:lnSpc>
              <a:spcBef>
                <a:spcPts val="24"/>
              </a:spcBef>
              <a:spcAft>
                <a:spcPts val="0"/>
              </a:spcAft>
              <a:buSzPts val="2420"/>
              <a:buChar char="▪"/>
            </a:pPr>
            <a:r>
              <a:rPr lang="en-US" dirty="0"/>
              <a:t>Course staff will post announcements here</a:t>
            </a:r>
            <a:endParaRPr dirty="0"/>
          </a:p>
          <a:p>
            <a:pPr marL="0" lvl="0" indent="0" algn="l" rtl="0">
              <a:lnSpc>
                <a:spcPct val="100000"/>
              </a:lnSpc>
              <a:spcBef>
                <a:spcPts val="440"/>
              </a:spcBef>
              <a:spcAft>
                <a:spcPts val="0"/>
              </a:spcAft>
              <a:buSzPts val="2080"/>
              <a:buNone/>
            </a:pPr>
            <a:endParaRPr dirty="0"/>
          </a:p>
          <a:p>
            <a:pPr marL="347472" lvl="0" indent="-347472" algn="l" rtl="0">
              <a:lnSpc>
                <a:spcPct val="100000"/>
              </a:lnSpc>
              <a:spcBef>
                <a:spcPts val="440"/>
              </a:spcBef>
              <a:spcAft>
                <a:spcPts val="0"/>
              </a:spcAft>
              <a:buSzPts val="2080"/>
              <a:buFont typeface="Noto Sans Symbols"/>
              <a:buChar char="❖"/>
            </a:pPr>
            <a:r>
              <a:rPr lang="en-US" dirty="0">
                <a:solidFill>
                  <a:schemeClr val="tx1"/>
                </a:solidFill>
              </a:rPr>
              <a:t>Email the course staff: </a:t>
            </a:r>
            <a:r>
              <a:rPr lang="en-US" dirty="0">
                <a:solidFill>
                  <a:srgbClr val="0362C2"/>
                </a:solidFill>
                <a:hlinkClick r:id="rId5">
                  <a:extLst>
                    <a:ext uri="{A12FA001-AC4F-418D-AE19-62706E023703}">
                      <ahyp:hlinkClr xmlns:ahyp="http://schemas.microsoft.com/office/drawing/2018/hyperlinkcolor" val="tx"/>
                    </a:ext>
                  </a:extLst>
                </a:hlinkClick>
              </a:rPr>
              <a:t>cse390b-staff@cs.washington.edu</a:t>
            </a:r>
            <a:endParaRPr lang="en-US" dirty="0">
              <a:solidFill>
                <a:srgbClr val="0362C2"/>
              </a:solidFill>
            </a:endParaRPr>
          </a:p>
          <a:p>
            <a:pPr marL="649224" lvl="1" indent="-283463" algn="l" rtl="0">
              <a:lnSpc>
                <a:spcPct val="100000"/>
              </a:lnSpc>
              <a:spcBef>
                <a:spcPts val="24"/>
              </a:spcBef>
              <a:spcAft>
                <a:spcPts val="0"/>
              </a:spcAft>
              <a:buSzPts val="2420"/>
              <a:buChar char="▪"/>
            </a:pPr>
            <a:r>
              <a:rPr lang="en-US" dirty="0">
                <a:solidFill>
                  <a:schemeClr val="tx1"/>
                </a:solidFill>
              </a:rPr>
              <a:t>Please use for matters separate from what you would post on the Ed board or for urgent requests only</a:t>
            </a:r>
          </a:p>
          <a:p>
            <a:pPr marL="649224" lvl="1" indent="-283463" algn="l" rtl="0">
              <a:lnSpc>
                <a:spcPct val="100000"/>
              </a:lnSpc>
              <a:spcBef>
                <a:spcPts val="24"/>
              </a:spcBef>
              <a:spcAft>
                <a:spcPts val="0"/>
              </a:spcAft>
              <a:buSzPts val="2420"/>
              <a:buChar char="▪"/>
            </a:pPr>
            <a:r>
              <a:rPr lang="en-US" dirty="0">
                <a:solidFill>
                  <a:schemeClr val="tx1"/>
                </a:solidFill>
              </a:rPr>
              <a:t>Tag the subject line with “[urgent]” if necessary</a:t>
            </a:r>
          </a:p>
          <a:p>
            <a:pPr marL="0" lvl="0" indent="0" algn="l" rtl="0">
              <a:lnSpc>
                <a:spcPct val="100000"/>
              </a:lnSpc>
              <a:spcBef>
                <a:spcPts val="440"/>
              </a:spcBef>
              <a:spcAft>
                <a:spcPts val="0"/>
              </a:spcAft>
              <a:buSzPts val="2080"/>
              <a:buNone/>
            </a:pPr>
            <a:endParaRPr lang="en-US" dirty="0">
              <a:solidFill>
                <a:schemeClr val="tx1"/>
              </a:solidFill>
            </a:endParaRPr>
          </a:p>
          <a:p>
            <a:pPr marL="0" lvl="0" indent="0"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p:txBody>
      </p:sp>
      <p:sp>
        <p:nvSpPr>
          <p:cNvPr id="220" name="Google Shape;220;p4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19</a:t>
            </a:fld>
            <a:endParaRPr/>
          </a:p>
        </p:txBody>
      </p:sp>
      <p:pic>
        <p:nvPicPr>
          <p:cNvPr id="3074" name="Picture 2" descr="Sign in · GitLab">
            <a:extLst>
              <a:ext uri="{FF2B5EF4-FFF2-40B4-BE49-F238E27FC236}">
                <a16:creationId xmlns:a16="http://schemas.microsoft.com/office/drawing/2014/main" id="{65835E12-BD88-A57A-70C1-AAFACC5B7A2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54767" y="816678"/>
            <a:ext cx="1184433" cy="112977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sources">
            <a:extLst>
              <a:ext uri="{FF2B5EF4-FFF2-40B4-BE49-F238E27FC236}">
                <a16:creationId xmlns:a16="http://schemas.microsoft.com/office/drawing/2014/main" id="{B3C10360-E4DC-CE79-9718-CC8392523A9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42182" y="2781912"/>
            <a:ext cx="609601" cy="609601"/>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Email - Free multimedia icons">
            <a:extLst>
              <a:ext uri="{FF2B5EF4-FFF2-40B4-BE49-F238E27FC236}">
                <a16:creationId xmlns:a16="http://schemas.microsoft.com/office/drawing/2014/main" id="{2EC7DE84-72D7-AA13-FAC6-F013CF2142E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42183" y="4273058"/>
            <a:ext cx="609600" cy="609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9">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19">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9">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9">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3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57" name="Google Shape;57;p3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b="1" dirty="0">
                <a:solidFill>
                  <a:srgbClr val="4B2A85"/>
                </a:solidFill>
              </a:rPr>
              <a:t>What is CSE 390B About?</a:t>
            </a:r>
            <a:endParaRPr b="1" dirty="0">
              <a:solidFill>
                <a:srgbClr val="4B2A85"/>
              </a:solidFill>
            </a:endParaRPr>
          </a:p>
          <a:p>
            <a:pPr marL="649224" lvl="1" indent="-283463" algn="l" rtl="0">
              <a:lnSpc>
                <a:spcPct val="100000"/>
              </a:lnSpc>
              <a:spcBef>
                <a:spcPts val="24"/>
              </a:spcBef>
              <a:spcAft>
                <a:spcPts val="0"/>
              </a:spcAft>
              <a:buSzPts val="2420"/>
              <a:buChar char="▪"/>
            </a:pPr>
            <a:r>
              <a:rPr lang="en-US" b="1" dirty="0">
                <a:solidFill>
                  <a:srgbClr val="4B2A85"/>
                </a:solidFill>
              </a:rPr>
              <a:t>Overview of CSE 390B</a:t>
            </a:r>
            <a:endParaRPr b="1" dirty="0">
              <a:solidFill>
                <a:srgbClr val="4B2A85"/>
              </a:solidFill>
            </a:endParaRPr>
          </a:p>
          <a:p>
            <a:pPr marL="649224" lvl="1" indent="-283463" algn="l" rtl="0">
              <a:lnSpc>
                <a:spcPct val="100000"/>
              </a:lnSpc>
              <a:spcBef>
                <a:spcPts val="24"/>
              </a:spcBef>
              <a:spcAft>
                <a:spcPts val="0"/>
              </a:spcAft>
              <a:buSzPts val="2420"/>
              <a:buChar char="▪"/>
            </a:pPr>
            <a:r>
              <a:rPr lang="en-US" b="1" dirty="0">
                <a:solidFill>
                  <a:srgbClr val="4B2A85"/>
                </a:solidFill>
              </a:rPr>
              <a:t>Why the Course Matters</a:t>
            </a:r>
            <a:endParaRPr b="1" dirty="0">
              <a:solidFill>
                <a:srgbClr val="4B2A85"/>
              </a:solidFill>
            </a:endParaRPr>
          </a:p>
          <a:p>
            <a:pPr marL="649224" lvl="1" indent="-129793" algn="l" rtl="0">
              <a:lnSpc>
                <a:spcPct val="100000"/>
              </a:lnSpc>
              <a:spcBef>
                <a:spcPts val="24"/>
              </a:spcBef>
              <a:spcAft>
                <a:spcPts val="0"/>
              </a:spcAft>
              <a:buSzPts val="2420"/>
              <a:buNone/>
            </a:pPr>
            <a:endParaRPr dirty="0"/>
          </a:p>
          <a:p>
            <a:pPr marL="347472" lvl="0" indent="-347472" algn="l" rtl="0">
              <a:lnSpc>
                <a:spcPct val="100000"/>
              </a:lnSpc>
              <a:spcBef>
                <a:spcPts val="440"/>
              </a:spcBef>
              <a:spcAft>
                <a:spcPts val="0"/>
              </a:spcAft>
              <a:buSzPts val="2080"/>
              <a:buFont typeface="Noto Sans Symbols"/>
              <a:buChar char="❖"/>
            </a:pPr>
            <a:r>
              <a:rPr lang="en-US" dirty="0"/>
              <a:t>Course Logistics</a:t>
            </a:r>
            <a:endParaRPr dirty="0"/>
          </a:p>
          <a:p>
            <a:pPr marL="649224" lvl="1" indent="-283463" algn="l" rtl="0">
              <a:lnSpc>
                <a:spcPct val="100000"/>
              </a:lnSpc>
              <a:spcBef>
                <a:spcPts val="24"/>
              </a:spcBef>
              <a:spcAft>
                <a:spcPts val="0"/>
              </a:spcAft>
              <a:buSzPts val="2420"/>
              <a:buChar char="▪"/>
            </a:pPr>
            <a:r>
              <a:rPr lang="en-US" dirty="0"/>
              <a:t>Lectures and Assignments</a:t>
            </a:r>
            <a:endParaRPr dirty="0"/>
          </a:p>
          <a:p>
            <a:pPr marL="649224" lvl="1" indent="-283463" algn="l" rtl="0">
              <a:lnSpc>
                <a:spcPct val="100000"/>
              </a:lnSpc>
              <a:spcBef>
                <a:spcPts val="24"/>
              </a:spcBef>
              <a:spcAft>
                <a:spcPts val="0"/>
              </a:spcAft>
              <a:buSzPts val="2420"/>
              <a:buChar char="▪"/>
            </a:pPr>
            <a:r>
              <a:rPr lang="en-US" dirty="0"/>
              <a:t>Course Policies and Resources</a:t>
            </a:r>
            <a:endParaRPr dirty="0"/>
          </a:p>
          <a:p>
            <a:pPr marL="649224" lvl="1" indent="-129793" algn="l" rtl="0">
              <a:lnSpc>
                <a:spcPct val="100000"/>
              </a:lnSpc>
              <a:spcBef>
                <a:spcPts val="24"/>
              </a:spcBef>
              <a:spcAft>
                <a:spcPts val="0"/>
              </a:spcAft>
              <a:buSzPts val="2420"/>
              <a:buNone/>
            </a:pPr>
            <a:endParaRPr dirty="0"/>
          </a:p>
          <a:p>
            <a:pPr marL="347472" lvl="0" indent="-347472" algn="l" rtl="0">
              <a:lnSpc>
                <a:spcPct val="100000"/>
              </a:lnSpc>
              <a:spcBef>
                <a:spcPts val="440"/>
              </a:spcBef>
              <a:spcAft>
                <a:spcPts val="0"/>
              </a:spcAft>
              <a:buSzPts val="2080"/>
              <a:buFont typeface="Noto Sans Symbols"/>
              <a:buChar char="❖"/>
            </a:pPr>
            <a:r>
              <a:rPr lang="en-US" dirty="0"/>
              <a:t>Programming Project Series</a:t>
            </a:r>
            <a:endParaRPr dirty="0"/>
          </a:p>
          <a:p>
            <a:pPr marL="649224" lvl="1" indent="-283463" algn="l" rtl="0">
              <a:lnSpc>
                <a:spcPct val="100000"/>
              </a:lnSpc>
              <a:spcBef>
                <a:spcPts val="24"/>
              </a:spcBef>
              <a:spcAft>
                <a:spcPts val="0"/>
              </a:spcAft>
              <a:buSzPts val="2420"/>
              <a:buChar char="▪"/>
            </a:pPr>
            <a:r>
              <a:rPr lang="en-US" dirty="0"/>
              <a:t>Nand2tetris Overview</a:t>
            </a:r>
            <a:endParaRPr dirty="0"/>
          </a:p>
          <a:p>
            <a:pPr marL="649224" lvl="1" indent="-283463" algn="l" rtl="0">
              <a:lnSpc>
                <a:spcPct val="100000"/>
              </a:lnSpc>
              <a:spcBef>
                <a:spcPts val="24"/>
              </a:spcBef>
              <a:spcAft>
                <a:spcPts val="0"/>
              </a:spcAft>
              <a:buSzPts val="2420"/>
              <a:buChar char="▪"/>
            </a:pPr>
            <a:r>
              <a:rPr lang="en-US" dirty="0"/>
              <a:t>Tools demonstration</a:t>
            </a:r>
            <a:endParaRPr dirty="0"/>
          </a:p>
        </p:txBody>
      </p:sp>
      <p:sp>
        <p:nvSpPr>
          <p:cNvPr id="58" name="Google Shape;58;p3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4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Course Resources</a:t>
            </a:r>
            <a:endParaRPr dirty="0"/>
          </a:p>
        </p:txBody>
      </p:sp>
      <p:sp>
        <p:nvSpPr>
          <p:cNvPr id="219" name="Google Shape;219;p47"/>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solidFill>
                  <a:schemeClr val="tx1"/>
                </a:solidFill>
              </a:rPr>
              <a:t>Office Hours</a:t>
            </a:r>
          </a:p>
          <a:p>
            <a:pPr marL="649224" lvl="1" indent="-283463" algn="l" rtl="0">
              <a:lnSpc>
                <a:spcPct val="100000"/>
              </a:lnSpc>
              <a:spcBef>
                <a:spcPts val="24"/>
              </a:spcBef>
              <a:spcAft>
                <a:spcPts val="0"/>
              </a:spcAft>
              <a:buSzPts val="2420"/>
              <a:buChar char="▪"/>
            </a:pPr>
            <a:r>
              <a:rPr lang="en-US" dirty="0"/>
              <a:t>Located in CSE2 152 or 153</a:t>
            </a:r>
          </a:p>
          <a:p>
            <a:pPr marL="649224" lvl="1" indent="-283463" algn="l" rtl="0">
              <a:lnSpc>
                <a:spcPct val="100000"/>
              </a:lnSpc>
              <a:spcBef>
                <a:spcPts val="24"/>
              </a:spcBef>
              <a:spcAft>
                <a:spcPts val="0"/>
              </a:spcAft>
              <a:buSzPts val="2420"/>
              <a:buChar char="▪"/>
            </a:pPr>
            <a:r>
              <a:rPr lang="en-US" dirty="0"/>
              <a:t>See course calendar for office hours times and locations</a:t>
            </a:r>
          </a:p>
          <a:p>
            <a:pPr marL="649224" lvl="1" indent="-283463" algn="l" rtl="0">
              <a:lnSpc>
                <a:spcPct val="100000"/>
              </a:lnSpc>
              <a:spcBef>
                <a:spcPts val="24"/>
              </a:spcBef>
              <a:spcAft>
                <a:spcPts val="0"/>
              </a:spcAft>
              <a:buSzPts val="2420"/>
              <a:buChar char="▪"/>
            </a:pPr>
            <a:r>
              <a:rPr lang="en-US" dirty="0"/>
              <a:t>A space for you to ask questions and receive help on technical projects and metacognitive concepts</a:t>
            </a:r>
          </a:p>
          <a:p>
            <a:pPr marL="649224" lvl="1" indent="-283463"/>
            <a:r>
              <a:rPr lang="en-US" dirty="0"/>
              <a:t>Also feel free to stop by to just work on projects or say hello!</a:t>
            </a:r>
          </a:p>
          <a:p>
            <a:pPr marL="649224" lvl="1" indent="-283463" algn="l" rtl="0">
              <a:lnSpc>
                <a:spcPct val="100000"/>
              </a:lnSpc>
              <a:spcBef>
                <a:spcPts val="24"/>
              </a:spcBef>
              <a:spcAft>
                <a:spcPts val="0"/>
              </a:spcAft>
              <a:buSzPts val="2420"/>
              <a:buChar char="▪"/>
            </a:pPr>
            <a:endParaRPr lang="en-US" dirty="0">
              <a:solidFill>
                <a:schemeClr val="tx1"/>
              </a:solidFill>
            </a:endParaRPr>
          </a:p>
          <a:p>
            <a:pPr marL="0" lvl="0" indent="0"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p:txBody>
      </p:sp>
      <p:sp>
        <p:nvSpPr>
          <p:cNvPr id="220" name="Google Shape;220;p4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20</a:t>
            </a:fld>
            <a:endParaRPr/>
          </a:p>
        </p:txBody>
      </p:sp>
      <p:pic>
        <p:nvPicPr>
          <p:cNvPr id="2" name="Picture 1">
            <a:extLst>
              <a:ext uri="{FF2B5EF4-FFF2-40B4-BE49-F238E27FC236}">
                <a16:creationId xmlns:a16="http://schemas.microsoft.com/office/drawing/2014/main" id="{04E9E66C-3AE1-859F-40FA-6C0FC9144B41}"/>
              </a:ext>
            </a:extLst>
          </p:cNvPr>
          <p:cNvPicPr>
            <a:picLocks noChangeAspect="1"/>
          </p:cNvPicPr>
          <p:nvPr/>
        </p:nvPicPr>
        <p:blipFill rotWithShape="1">
          <a:blip r:embed="rId3"/>
          <a:srcRect t="14281" b="1"/>
          <a:stretch/>
        </p:blipFill>
        <p:spPr>
          <a:xfrm>
            <a:off x="13647" y="4239489"/>
            <a:ext cx="9131107" cy="1447801"/>
          </a:xfrm>
          <a:prstGeom prst="rect">
            <a:avLst/>
          </a:prstGeom>
        </p:spPr>
      </p:pic>
      <p:sp>
        <p:nvSpPr>
          <p:cNvPr id="3" name="Google Shape;322;p58">
            <a:extLst>
              <a:ext uri="{FF2B5EF4-FFF2-40B4-BE49-F238E27FC236}">
                <a16:creationId xmlns:a16="http://schemas.microsoft.com/office/drawing/2014/main" id="{09EB4E0E-FF34-DD8E-DDA3-0AEC86E85B35}"/>
              </a:ext>
            </a:extLst>
          </p:cNvPr>
          <p:cNvSpPr/>
          <p:nvPr/>
        </p:nvSpPr>
        <p:spPr>
          <a:xfrm>
            <a:off x="3668340" y="4457058"/>
            <a:ext cx="1810633" cy="405442"/>
          </a:xfrm>
          <a:prstGeom prst="rect">
            <a:avLst/>
          </a:prstGeom>
          <a:noFill/>
          <a:ln w="2857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 name="Google Shape;323;p58">
            <a:extLst>
              <a:ext uri="{FF2B5EF4-FFF2-40B4-BE49-F238E27FC236}">
                <a16:creationId xmlns:a16="http://schemas.microsoft.com/office/drawing/2014/main" id="{29ED7AA5-0EA7-4DBA-83E5-F72197DEDF14}"/>
              </a:ext>
            </a:extLst>
          </p:cNvPr>
          <p:cNvSpPr/>
          <p:nvPr/>
        </p:nvSpPr>
        <p:spPr>
          <a:xfrm>
            <a:off x="5478973" y="4862501"/>
            <a:ext cx="1810633" cy="388372"/>
          </a:xfrm>
          <a:prstGeom prst="rect">
            <a:avLst/>
          </a:prstGeom>
          <a:noFill/>
          <a:ln w="2857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5" name="Google Shape;324;p58">
            <a:extLst>
              <a:ext uri="{FF2B5EF4-FFF2-40B4-BE49-F238E27FC236}">
                <a16:creationId xmlns:a16="http://schemas.microsoft.com/office/drawing/2014/main" id="{0B09D7A6-0673-7CAF-8C4E-AAD786C75015}"/>
              </a:ext>
            </a:extLst>
          </p:cNvPr>
          <p:cNvSpPr/>
          <p:nvPr/>
        </p:nvSpPr>
        <p:spPr>
          <a:xfrm>
            <a:off x="13647" y="4441231"/>
            <a:ext cx="1810633" cy="809641"/>
          </a:xfrm>
          <a:prstGeom prst="rect">
            <a:avLst/>
          </a:prstGeom>
          <a:noFill/>
          <a:ln w="2857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 name="Google Shape;325;p58">
            <a:extLst>
              <a:ext uri="{FF2B5EF4-FFF2-40B4-BE49-F238E27FC236}">
                <a16:creationId xmlns:a16="http://schemas.microsoft.com/office/drawing/2014/main" id="{34503336-1649-4195-778D-599C3174D802}"/>
              </a:ext>
            </a:extLst>
          </p:cNvPr>
          <p:cNvSpPr/>
          <p:nvPr/>
        </p:nvSpPr>
        <p:spPr>
          <a:xfrm>
            <a:off x="1847049" y="4845430"/>
            <a:ext cx="1810633" cy="405442"/>
          </a:xfrm>
          <a:prstGeom prst="rect">
            <a:avLst/>
          </a:prstGeom>
          <a:noFill/>
          <a:ln w="2857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026" name="Picture 2" descr="Univ. of Washington opens new computer science building, doubling capacity  to train future tech workers – GeekWire">
            <a:extLst>
              <a:ext uri="{FF2B5EF4-FFF2-40B4-BE49-F238E27FC236}">
                <a16:creationId xmlns:a16="http://schemas.microsoft.com/office/drawing/2014/main" id="{EB28660C-012C-08D8-27C9-70C407DC644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0292" b="14671"/>
          <a:stretch/>
        </p:blipFill>
        <p:spPr bwMode="auto">
          <a:xfrm>
            <a:off x="5444543" y="248642"/>
            <a:ext cx="3679635" cy="1840711"/>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a:extLst>
              <a:ext uri="{FF2B5EF4-FFF2-40B4-BE49-F238E27FC236}">
                <a16:creationId xmlns:a16="http://schemas.microsoft.com/office/drawing/2014/main" id="{D15BDECA-F03F-9F78-7E7F-DAD58064FF87}"/>
              </a:ext>
            </a:extLst>
          </p:cNvPr>
          <p:cNvCxnSpPr>
            <a:cxnSpLocks/>
          </p:cNvCxnSpPr>
          <p:nvPr/>
        </p:nvCxnSpPr>
        <p:spPr>
          <a:xfrm flipV="1">
            <a:off x="3179618" y="1533050"/>
            <a:ext cx="3681602" cy="358095"/>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9C80F4E4-D9AB-B64D-D6C2-DA996536A0FB}"/>
              </a:ext>
            </a:extLst>
          </p:cNvPr>
          <p:cNvCxnSpPr>
            <a:cxnSpLocks/>
          </p:cNvCxnSpPr>
          <p:nvPr/>
        </p:nvCxnSpPr>
        <p:spPr>
          <a:xfrm flipV="1">
            <a:off x="3997666" y="1561563"/>
            <a:ext cx="2969804" cy="32958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407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242" name="Google Shape;242;p9"/>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solidFill>
                  <a:schemeClr val="dk1"/>
                </a:solidFill>
              </a:rPr>
              <a:t>What is CSE 390B About?</a:t>
            </a:r>
            <a:endParaRPr dirty="0">
              <a:solidFill>
                <a:schemeClr val="dk1"/>
              </a:solidFill>
            </a:endParaRPr>
          </a:p>
          <a:p>
            <a:pPr marL="649224" lvl="1" indent="-283463" algn="l" rtl="0">
              <a:lnSpc>
                <a:spcPct val="100000"/>
              </a:lnSpc>
              <a:spcBef>
                <a:spcPts val="24"/>
              </a:spcBef>
              <a:spcAft>
                <a:spcPts val="0"/>
              </a:spcAft>
              <a:buSzPts val="2420"/>
              <a:buChar char="▪"/>
            </a:pPr>
            <a:r>
              <a:rPr lang="en-US" dirty="0">
                <a:solidFill>
                  <a:schemeClr val="dk1"/>
                </a:solidFill>
              </a:rPr>
              <a:t>Overview of CSE 390B</a:t>
            </a:r>
            <a:endParaRPr dirty="0">
              <a:solidFill>
                <a:schemeClr val="dk1"/>
              </a:solidFill>
            </a:endParaRPr>
          </a:p>
          <a:p>
            <a:pPr marL="649224" lvl="1" indent="-283463" algn="l" rtl="0">
              <a:lnSpc>
                <a:spcPct val="100000"/>
              </a:lnSpc>
              <a:spcBef>
                <a:spcPts val="24"/>
              </a:spcBef>
              <a:spcAft>
                <a:spcPts val="0"/>
              </a:spcAft>
              <a:buSzPts val="2420"/>
              <a:buChar char="▪"/>
            </a:pPr>
            <a:r>
              <a:rPr lang="en-US" dirty="0">
                <a:solidFill>
                  <a:schemeClr val="dk1"/>
                </a:solidFill>
              </a:rPr>
              <a:t>Why the Course Matters</a:t>
            </a:r>
            <a:endParaRPr dirty="0">
              <a:solidFill>
                <a:schemeClr val="dk1"/>
              </a:solidFill>
            </a:endParaRPr>
          </a:p>
          <a:p>
            <a:pPr marL="649224" lvl="1" indent="-129793" algn="l" rtl="0">
              <a:lnSpc>
                <a:spcPct val="100000"/>
              </a:lnSpc>
              <a:spcBef>
                <a:spcPts val="24"/>
              </a:spcBef>
              <a:spcAft>
                <a:spcPts val="0"/>
              </a:spcAft>
              <a:buSzPts val="2420"/>
              <a:buNone/>
            </a:pPr>
            <a:endParaRPr dirty="0"/>
          </a:p>
          <a:p>
            <a:pPr marL="347472" lvl="0" indent="-347472" algn="l" rtl="0">
              <a:lnSpc>
                <a:spcPct val="100000"/>
              </a:lnSpc>
              <a:spcBef>
                <a:spcPts val="440"/>
              </a:spcBef>
              <a:spcAft>
                <a:spcPts val="0"/>
              </a:spcAft>
              <a:buSzPts val="2080"/>
              <a:buFont typeface="Noto Sans Symbols"/>
              <a:buChar char="❖"/>
            </a:pPr>
            <a:r>
              <a:rPr lang="en-US" dirty="0"/>
              <a:t>Course Logistics</a:t>
            </a:r>
            <a:endParaRPr dirty="0"/>
          </a:p>
          <a:p>
            <a:pPr marL="649224" lvl="1" indent="-283463" algn="l" rtl="0">
              <a:lnSpc>
                <a:spcPct val="100000"/>
              </a:lnSpc>
              <a:spcBef>
                <a:spcPts val="24"/>
              </a:spcBef>
              <a:spcAft>
                <a:spcPts val="0"/>
              </a:spcAft>
              <a:buSzPts val="2420"/>
              <a:buChar char="▪"/>
            </a:pPr>
            <a:r>
              <a:rPr lang="en-US" dirty="0"/>
              <a:t>Lectures and Assignments</a:t>
            </a:r>
            <a:endParaRPr dirty="0"/>
          </a:p>
          <a:p>
            <a:pPr marL="649224" lvl="1" indent="-283463" algn="l" rtl="0">
              <a:lnSpc>
                <a:spcPct val="100000"/>
              </a:lnSpc>
              <a:spcBef>
                <a:spcPts val="24"/>
              </a:spcBef>
              <a:spcAft>
                <a:spcPts val="0"/>
              </a:spcAft>
              <a:buSzPts val="2420"/>
              <a:buChar char="▪"/>
            </a:pPr>
            <a:r>
              <a:rPr lang="en-US" dirty="0"/>
              <a:t>Course Policies and Resources</a:t>
            </a:r>
            <a:endParaRPr dirty="0"/>
          </a:p>
          <a:p>
            <a:pPr marL="649224" lvl="1" indent="-129793" algn="l" rtl="0">
              <a:lnSpc>
                <a:spcPct val="100000"/>
              </a:lnSpc>
              <a:spcBef>
                <a:spcPts val="24"/>
              </a:spcBef>
              <a:spcAft>
                <a:spcPts val="0"/>
              </a:spcAft>
              <a:buSzPts val="2420"/>
              <a:buNone/>
            </a:pPr>
            <a:endParaRPr dirty="0"/>
          </a:p>
          <a:p>
            <a:pPr marL="347472" lvl="0" indent="-347472" algn="l" rtl="0">
              <a:lnSpc>
                <a:spcPct val="100000"/>
              </a:lnSpc>
              <a:spcBef>
                <a:spcPts val="440"/>
              </a:spcBef>
              <a:spcAft>
                <a:spcPts val="0"/>
              </a:spcAft>
              <a:buSzPts val="2080"/>
              <a:buFont typeface="Noto Sans Symbols"/>
              <a:buChar char="❖"/>
            </a:pPr>
            <a:r>
              <a:rPr lang="en-US" b="1" dirty="0">
                <a:solidFill>
                  <a:srgbClr val="4B2A85"/>
                </a:solidFill>
              </a:rPr>
              <a:t>Programming Project Series</a:t>
            </a:r>
            <a:endParaRPr b="1" dirty="0">
              <a:solidFill>
                <a:srgbClr val="4B2A85"/>
              </a:solidFill>
            </a:endParaRPr>
          </a:p>
          <a:p>
            <a:pPr marL="649224" lvl="1" indent="-283463" algn="l" rtl="0">
              <a:lnSpc>
                <a:spcPct val="100000"/>
              </a:lnSpc>
              <a:spcBef>
                <a:spcPts val="24"/>
              </a:spcBef>
              <a:spcAft>
                <a:spcPts val="0"/>
              </a:spcAft>
              <a:buSzPts val="2420"/>
              <a:buChar char="▪"/>
            </a:pPr>
            <a:r>
              <a:rPr lang="en-US" b="1" dirty="0">
                <a:solidFill>
                  <a:srgbClr val="4B2A85"/>
                </a:solidFill>
              </a:rPr>
              <a:t>Nand2tetris Overview</a:t>
            </a:r>
            <a:endParaRPr b="1" dirty="0">
              <a:solidFill>
                <a:srgbClr val="4B2A85"/>
              </a:solidFill>
            </a:endParaRPr>
          </a:p>
          <a:p>
            <a:pPr marL="649224" lvl="1" indent="-283463" algn="l" rtl="0">
              <a:lnSpc>
                <a:spcPct val="100000"/>
              </a:lnSpc>
              <a:spcBef>
                <a:spcPts val="24"/>
              </a:spcBef>
              <a:spcAft>
                <a:spcPts val="0"/>
              </a:spcAft>
              <a:buSzPts val="2420"/>
              <a:buChar char="▪"/>
            </a:pPr>
            <a:r>
              <a:rPr lang="en-US" b="1" dirty="0">
                <a:solidFill>
                  <a:srgbClr val="4B2A85"/>
                </a:solidFill>
              </a:rPr>
              <a:t>Tools demonstration</a:t>
            </a:r>
            <a:endParaRPr b="1" dirty="0">
              <a:solidFill>
                <a:srgbClr val="4B2A85"/>
              </a:solidFill>
            </a:endParaRPr>
          </a:p>
        </p:txBody>
      </p:sp>
      <p:sp>
        <p:nvSpPr>
          <p:cNvPr id="243" name="Google Shape;243;p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5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Programming Project Series</a:t>
            </a:r>
            <a:endParaRPr/>
          </a:p>
        </p:txBody>
      </p:sp>
      <p:sp>
        <p:nvSpPr>
          <p:cNvPr id="249" name="Google Shape;249;p5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t>nand2tetris</a:t>
            </a:r>
            <a:endParaRPr dirty="0"/>
          </a:p>
          <a:p>
            <a:pPr marL="649224" lvl="1" indent="-283463" algn="l" rtl="0">
              <a:lnSpc>
                <a:spcPct val="100000"/>
              </a:lnSpc>
              <a:spcBef>
                <a:spcPts val="24"/>
              </a:spcBef>
              <a:spcAft>
                <a:spcPts val="0"/>
              </a:spcAft>
              <a:buSzPts val="2420"/>
              <a:buChar char="▪"/>
            </a:pPr>
            <a:r>
              <a:rPr lang="en-US" dirty="0"/>
              <a:t>You will build an entire (simulated) computer</a:t>
            </a:r>
            <a:endParaRPr dirty="0"/>
          </a:p>
          <a:p>
            <a:pPr marL="649224" lvl="1" indent="-283463" algn="l" rtl="0">
              <a:lnSpc>
                <a:spcPct val="100000"/>
              </a:lnSpc>
              <a:spcBef>
                <a:spcPts val="24"/>
              </a:spcBef>
              <a:spcAft>
                <a:spcPts val="0"/>
              </a:spcAft>
              <a:buSzPts val="2420"/>
              <a:buChar char="▪"/>
            </a:pPr>
            <a:r>
              <a:rPr lang="en-US" dirty="0"/>
              <a:t>Source: Single hardware logic gate</a:t>
            </a:r>
            <a:endParaRPr dirty="0"/>
          </a:p>
          <a:p>
            <a:pPr marL="649224" lvl="1" indent="-283463" algn="l" rtl="0">
              <a:lnSpc>
                <a:spcPct val="100000"/>
              </a:lnSpc>
              <a:spcBef>
                <a:spcPts val="24"/>
              </a:spcBef>
              <a:spcAft>
                <a:spcPts val="0"/>
              </a:spcAft>
              <a:buSzPts val="2420"/>
              <a:buChar char="▪"/>
            </a:pPr>
            <a:r>
              <a:rPr lang="en-US" dirty="0"/>
              <a:t>Destination: A computer program that runs a game of Tetris</a:t>
            </a:r>
            <a:endParaRPr dirty="0"/>
          </a:p>
          <a:p>
            <a:pPr marL="649224" lvl="1" indent="-283463" algn="l" rtl="0">
              <a:lnSpc>
                <a:spcPct val="100000"/>
              </a:lnSpc>
              <a:spcBef>
                <a:spcPts val="24"/>
              </a:spcBef>
              <a:spcAft>
                <a:spcPts val="0"/>
              </a:spcAft>
              <a:buSzPts val="2420"/>
              <a:buChar char="▪"/>
            </a:pPr>
            <a:r>
              <a:rPr lang="en-US" dirty="0"/>
              <a:t>Topics: Hardware concepts (Boolean logic, sequential logic, computer chips, etc.), low-level software, fundamentals of operating systems, virtual machines, compilers</a:t>
            </a:r>
            <a:endParaRPr dirty="0"/>
          </a:p>
          <a:p>
            <a:pPr marL="0" lvl="0" indent="0" algn="l" rtl="0">
              <a:lnSpc>
                <a:spcPct val="100000"/>
              </a:lnSpc>
              <a:spcBef>
                <a:spcPts val="440"/>
              </a:spcBef>
              <a:spcAft>
                <a:spcPts val="0"/>
              </a:spcAft>
              <a:buSzPts val="2080"/>
              <a:buNone/>
            </a:pPr>
            <a:endParaRPr dirty="0">
              <a:solidFill>
                <a:srgbClr val="0362C2"/>
              </a:solidFill>
            </a:endParaRPr>
          </a:p>
          <a:p>
            <a:pPr marL="347472" lvl="0" indent="-347472" algn="l" rtl="0">
              <a:lnSpc>
                <a:spcPct val="100000"/>
              </a:lnSpc>
              <a:spcBef>
                <a:spcPts val="440"/>
              </a:spcBef>
              <a:spcAft>
                <a:spcPts val="0"/>
              </a:spcAft>
              <a:buSzPts val="2080"/>
              <a:buFont typeface="Noto Sans Symbols"/>
              <a:buChar char="❖"/>
            </a:pPr>
            <a:r>
              <a:rPr lang="en-US" dirty="0"/>
              <a:t>Acknowledgements</a:t>
            </a:r>
            <a:endParaRPr dirty="0"/>
          </a:p>
          <a:p>
            <a:pPr marL="649224" lvl="1" indent="-283463" algn="l" rtl="0">
              <a:lnSpc>
                <a:spcPct val="100000"/>
              </a:lnSpc>
              <a:spcBef>
                <a:spcPts val="24"/>
              </a:spcBef>
              <a:spcAft>
                <a:spcPts val="0"/>
              </a:spcAft>
              <a:buSzPts val="2420"/>
              <a:buChar char="▪"/>
            </a:pPr>
            <a:r>
              <a:rPr lang="en-US" dirty="0"/>
              <a:t>Projects adapted from the </a:t>
            </a:r>
            <a:r>
              <a:rPr lang="en-US" u="sng" dirty="0">
                <a:solidFill>
                  <a:srgbClr val="0462C2"/>
                </a:solidFill>
                <a:hlinkClick r:id="rId3">
                  <a:extLst>
                    <a:ext uri="{A12FA001-AC4F-418D-AE19-62706E023703}">
                      <ahyp:hlinkClr xmlns:ahyp="http://schemas.microsoft.com/office/drawing/2018/hyperlinkcolor" val="tx"/>
                    </a:ext>
                  </a:extLst>
                </a:hlinkClick>
              </a:rPr>
              <a:t>open-source nand2tetris curriculum</a:t>
            </a:r>
            <a:endParaRPr dirty="0">
              <a:solidFill>
                <a:srgbClr val="0462C2"/>
              </a:solidFill>
            </a:endParaRPr>
          </a:p>
          <a:p>
            <a:pPr marL="649224" lvl="1" indent="-283463" algn="l" rtl="0">
              <a:lnSpc>
                <a:spcPct val="100000"/>
              </a:lnSpc>
              <a:spcBef>
                <a:spcPts val="24"/>
              </a:spcBef>
              <a:spcAft>
                <a:spcPts val="0"/>
              </a:spcAft>
              <a:buSzPts val="2420"/>
              <a:buChar char="▪"/>
            </a:pPr>
            <a:r>
              <a:rPr lang="en-US" dirty="0"/>
              <a:t>Everything you need will be distributed by the course staff</a:t>
            </a: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p:txBody>
      </p:sp>
      <p:sp>
        <p:nvSpPr>
          <p:cNvPr id="250" name="Google Shape;250;p5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22</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9">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9">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52"/>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Programming Project Series</a:t>
            </a:r>
            <a:endParaRPr/>
          </a:p>
        </p:txBody>
      </p:sp>
      <p:sp>
        <p:nvSpPr>
          <p:cNvPr id="263" name="Google Shape;263;p52"/>
          <p:cNvSpPr txBox="1">
            <a:spLocks noGrp="1"/>
          </p:cNvSpPr>
          <p:nvPr>
            <p:ph type="body" idx="1"/>
          </p:nvPr>
        </p:nvSpPr>
        <p:spPr>
          <a:xfrm>
            <a:off x="396875" y="1362075"/>
            <a:ext cx="8480088" cy="4972050"/>
          </a:xfrm>
          <a:prstGeom prst="rect">
            <a:avLst/>
          </a:prstGeom>
          <a:noFill/>
          <a:ln>
            <a:noFill/>
          </a:ln>
        </p:spPr>
        <p:txBody>
          <a:bodyPr spcFirstLastPara="1" wrap="square" lIns="91425" tIns="45700" rIns="91425" bIns="45700" anchor="t" anchorCtr="0">
            <a:noAutofit/>
          </a:bodyPr>
          <a:lstStyle/>
          <a:p>
            <a:pPr marL="347472" indent="-347472"/>
            <a:r>
              <a:rPr lang="en-US" dirty="0"/>
              <a:t>Getting your assignments: you will have your own GitLab repository for the quarter</a:t>
            </a:r>
          </a:p>
          <a:p>
            <a:pPr marL="649224" lvl="1" indent="-283463"/>
            <a:r>
              <a:rPr lang="en-US" dirty="0"/>
              <a:t>For distributing starter code</a:t>
            </a:r>
          </a:p>
          <a:p>
            <a:pPr marL="649224" lvl="1" indent="-283463"/>
            <a:r>
              <a:rPr lang="en-US" dirty="0"/>
              <a:t>Used for organizing and submitting your projects</a:t>
            </a:r>
          </a:p>
          <a:p>
            <a:pPr marL="0" lvl="0" indent="0" algn="l" rtl="0">
              <a:lnSpc>
                <a:spcPct val="100000"/>
              </a:lnSpc>
              <a:spcBef>
                <a:spcPts val="440"/>
              </a:spcBef>
              <a:spcAft>
                <a:spcPts val="0"/>
              </a:spcAft>
              <a:buSzPts val="2080"/>
              <a:buNone/>
            </a:pPr>
            <a:endParaRPr dirty="0"/>
          </a:p>
          <a:p>
            <a:pPr marL="347472" lvl="0" indent="-347472"/>
            <a:r>
              <a:rPr lang="en-US" dirty="0"/>
              <a:t>Specifications, textbook chapters, and references will be on the course website</a:t>
            </a:r>
          </a:p>
          <a:p>
            <a:pPr marL="649224" lvl="1" indent="-283463"/>
            <a:r>
              <a:rPr lang="en-US" dirty="0"/>
              <a:t>We’ll provide the instructions you need for using Git</a:t>
            </a:r>
          </a:p>
          <a:p>
            <a:pPr marL="347472" lvl="0" indent="-347472" algn="l" rtl="0">
              <a:lnSpc>
                <a:spcPct val="100000"/>
              </a:lnSpc>
              <a:spcBef>
                <a:spcPts val="440"/>
              </a:spcBef>
              <a:spcAft>
                <a:spcPts val="0"/>
              </a:spcAft>
              <a:buSzPts val="2080"/>
              <a:buFont typeface="Noto Sans Symbols"/>
              <a:buChar char="❖"/>
            </a:pPr>
            <a:endParaRPr lang="en-US" dirty="0"/>
          </a:p>
          <a:p>
            <a:pPr marL="347472" lvl="0" indent="-347472"/>
            <a:r>
              <a:rPr lang="en-US" dirty="0"/>
              <a:t>We will generally grade a project by the date the next project is due (approximately one week after the deadline)</a:t>
            </a:r>
          </a:p>
          <a:p>
            <a:pPr marL="347472" lvl="0" indent="-215392" algn="l" rtl="0">
              <a:lnSpc>
                <a:spcPct val="100000"/>
              </a:lnSpc>
              <a:spcBef>
                <a:spcPts val="440"/>
              </a:spcBef>
              <a:spcAft>
                <a:spcPts val="0"/>
              </a:spcAft>
              <a:buSzPts val="2080"/>
              <a:buFont typeface="Noto Sans Symbols"/>
              <a:buNone/>
            </a:pPr>
            <a:endParaRPr lang="en-US" dirty="0"/>
          </a:p>
        </p:txBody>
      </p:sp>
      <p:sp>
        <p:nvSpPr>
          <p:cNvPr id="264" name="Google Shape;264;p52"/>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23</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6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53"/>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Programming Project Series</a:t>
            </a:r>
            <a:endParaRPr/>
          </a:p>
        </p:txBody>
      </p:sp>
      <p:sp>
        <p:nvSpPr>
          <p:cNvPr id="270" name="Google Shape;270;p53"/>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a:t>Roadmap for completing the programming projects:</a:t>
            </a:r>
            <a:endParaRPr/>
          </a:p>
        </p:txBody>
      </p:sp>
      <p:sp>
        <p:nvSpPr>
          <p:cNvPr id="271" name="Google Shape;271;p53"/>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24</a:t>
            </a:fld>
            <a:endParaRPr/>
          </a:p>
        </p:txBody>
      </p:sp>
      <p:sp>
        <p:nvSpPr>
          <p:cNvPr id="272" name="Google Shape;272;p53"/>
          <p:cNvSpPr/>
          <p:nvPr/>
        </p:nvSpPr>
        <p:spPr>
          <a:xfrm>
            <a:off x="238275" y="2202625"/>
            <a:ext cx="1671900" cy="2479800"/>
          </a:xfrm>
          <a:prstGeom prst="rect">
            <a:avLst/>
          </a:prstGeom>
          <a:solidFill>
            <a:srgbClr val="EFEFEF"/>
          </a:solidFill>
          <a:ln w="28575" cap="flat" cmpd="sng">
            <a:solidFill>
              <a:srgbClr val="99999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alibri"/>
                <a:ea typeface="Calibri"/>
                <a:cs typeface="Calibri"/>
                <a:sym typeface="Calibri"/>
              </a:rPr>
              <a:t>In </a:t>
            </a:r>
            <a:r>
              <a:rPr lang="en-US" sz="2000" b="1" i="0" u="none" strike="noStrike" cap="none">
                <a:solidFill>
                  <a:srgbClr val="000000"/>
                </a:solidFill>
                <a:latin typeface="Calibri"/>
                <a:ea typeface="Calibri"/>
                <a:cs typeface="Calibri"/>
                <a:sym typeface="Calibri"/>
              </a:rPr>
              <a:t>lecture</a:t>
            </a:r>
            <a:r>
              <a:rPr lang="en-US" sz="2000" b="0" i="0" u="none" strike="noStrike" cap="none">
                <a:solidFill>
                  <a:srgbClr val="000000"/>
                </a:solidFill>
                <a:latin typeface="Calibri"/>
                <a:ea typeface="Calibri"/>
                <a:cs typeface="Calibri"/>
                <a:sym typeface="Calibri"/>
              </a:rPr>
              <a:t>:</a:t>
            </a:r>
            <a:endParaRPr sz="2000" b="1" i="0" u="none" strike="noStrike" cap="none">
              <a:solidFill>
                <a:srgbClr val="000000"/>
              </a:solidFill>
              <a:latin typeface="Calibri"/>
              <a:ea typeface="Calibri"/>
              <a:cs typeface="Calibri"/>
              <a:sym typeface="Calibri"/>
            </a:endParaRPr>
          </a:p>
        </p:txBody>
      </p:sp>
      <p:sp>
        <p:nvSpPr>
          <p:cNvPr id="273" name="Google Shape;273;p53"/>
          <p:cNvSpPr/>
          <p:nvPr/>
        </p:nvSpPr>
        <p:spPr>
          <a:xfrm>
            <a:off x="512700" y="2770363"/>
            <a:ext cx="1719300" cy="762000"/>
          </a:xfrm>
          <a:prstGeom prst="rect">
            <a:avLst/>
          </a:prstGeom>
          <a:solidFill>
            <a:srgbClr val="EFEFEF"/>
          </a:solidFill>
          <a:ln w="28575"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alibri"/>
                <a:ea typeface="Calibri"/>
                <a:cs typeface="Calibri"/>
                <a:sym typeface="Calibri"/>
              </a:rPr>
              <a:t>Technical concepts</a:t>
            </a:r>
            <a:endParaRPr sz="2000" b="1" i="0" u="none" strike="noStrike" cap="none">
              <a:solidFill>
                <a:srgbClr val="000000"/>
              </a:solidFill>
              <a:latin typeface="Calibri"/>
              <a:ea typeface="Calibri"/>
              <a:cs typeface="Calibri"/>
              <a:sym typeface="Calibri"/>
            </a:endParaRPr>
          </a:p>
        </p:txBody>
      </p:sp>
      <p:sp>
        <p:nvSpPr>
          <p:cNvPr id="274" name="Google Shape;274;p53"/>
          <p:cNvSpPr/>
          <p:nvPr/>
        </p:nvSpPr>
        <p:spPr>
          <a:xfrm>
            <a:off x="2565437" y="2459113"/>
            <a:ext cx="2014500" cy="1416300"/>
          </a:xfrm>
          <a:prstGeom prst="rect">
            <a:avLst/>
          </a:prstGeom>
          <a:solidFill>
            <a:srgbClr val="EFEFEF"/>
          </a:solidFill>
          <a:ln w="28575"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dirty="0">
                <a:solidFill>
                  <a:srgbClr val="000000"/>
                </a:solidFill>
                <a:latin typeface="Calibri"/>
                <a:ea typeface="Calibri"/>
                <a:cs typeface="Calibri"/>
                <a:sym typeface="Calibri"/>
              </a:rPr>
              <a:t>Read </a:t>
            </a:r>
            <a:r>
              <a:rPr lang="en-US" sz="2000" b="1" i="0" u="none" strike="noStrike" cap="none" dirty="0">
                <a:solidFill>
                  <a:srgbClr val="000000"/>
                </a:solidFill>
                <a:latin typeface="Calibri"/>
                <a:ea typeface="Calibri"/>
                <a:cs typeface="Calibri"/>
                <a:sym typeface="Calibri"/>
              </a:rPr>
              <a:t>spec</a:t>
            </a:r>
            <a:r>
              <a:rPr lang="en-US" sz="2000" b="0" i="0" u="none" strike="noStrike" cap="none" dirty="0">
                <a:solidFill>
                  <a:srgbClr val="000000"/>
                </a:solidFill>
                <a:latin typeface="Calibri"/>
                <a:ea typeface="Calibri"/>
                <a:cs typeface="Calibri"/>
                <a:sym typeface="Calibri"/>
              </a:rPr>
              <a:t> &amp; </a:t>
            </a:r>
            <a:r>
              <a:rPr lang="en-US" sz="2000" b="1" i="0" u="none" strike="noStrike" cap="none" dirty="0">
                <a:solidFill>
                  <a:srgbClr val="000000"/>
                </a:solidFill>
                <a:latin typeface="Calibri"/>
                <a:ea typeface="Calibri"/>
                <a:cs typeface="Calibri"/>
                <a:sym typeface="Calibri"/>
              </a:rPr>
              <a:t>textbook chapter</a:t>
            </a:r>
            <a:r>
              <a:rPr lang="en-US" sz="2000" b="0" i="0" u="none" strike="noStrike" cap="none" dirty="0">
                <a:solidFill>
                  <a:srgbClr val="000000"/>
                </a:solidFill>
                <a:latin typeface="Calibri"/>
                <a:ea typeface="Calibri"/>
                <a:cs typeface="Calibri"/>
                <a:sym typeface="Calibri"/>
              </a:rPr>
              <a:t> about specific application</a:t>
            </a:r>
            <a:endParaRPr sz="2000" b="0" i="0" u="none" strike="noStrike" cap="none" dirty="0">
              <a:solidFill>
                <a:srgbClr val="000000"/>
              </a:solidFill>
              <a:latin typeface="Calibri"/>
              <a:ea typeface="Calibri"/>
              <a:cs typeface="Calibri"/>
              <a:sym typeface="Calibri"/>
            </a:endParaRPr>
          </a:p>
        </p:txBody>
      </p:sp>
      <p:sp>
        <p:nvSpPr>
          <p:cNvPr id="275" name="Google Shape;275;p53"/>
          <p:cNvSpPr/>
          <p:nvPr/>
        </p:nvSpPr>
        <p:spPr>
          <a:xfrm>
            <a:off x="4934650" y="2955013"/>
            <a:ext cx="2014500" cy="1416300"/>
          </a:xfrm>
          <a:prstGeom prst="rect">
            <a:avLst/>
          </a:prstGeom>
          <a:solidFill>
            <a:srgbClr val="EFEFEF"/>
          </a:solidFill>
          <a:ln w="28575"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alibri"/>
                <a:ea typeface="Calibri"/>
                <a:cs typeface="Calibri"/>
                <a:sym typeface="Calibri"/>
              </a:rPr>
              <a:t>Try writing code in your </a:t>
            </a:r>
            <a:r>
              <a:rPr lang="en-US" sz="2000" b="1" i="0" u="none" strike="noStrike" cap="none">
                <a:solidFill>
                  <a:srgbClr val="000000"/>
                </a:solidFill>
                <a:latin typeface="Calibri"/>
                <a:ea typeface="Calibri"/>
                <a:cs typeface="Calibri"/>
                <a:sym typeface="Calibri"/>
              </a:rPr>
              <a:t>preferred text editor</a:t>
            </a:r>
            <a:endParaRPr sz="2000" b="1" i="0" u="none" strike="noStrike" cap="none">
              <a:solidFill>
                <a:srgbClr val="000000"/>
              </a:solidFill>
              <a:latin typeface="Calibri"/>
              <a:ea typeface="Calibri"/>
              <a:cs typeface="Calibri"/>
              <a:sym typeface="Calibri"/>
            </a:endParaRPr>
          </a:p>
        </p:txBody>
      </p:sp>
      <p:sp>
        <p:nvSpPr>
          <p:cNvPr id="276" name="Google Shape;276;p53"/>
          <p:cNvSpPr/>
          <p:nvPr/>
        </p:nvSpPr>
        <p:spPr>
          <a:xfrm>
            <a:off x="4934650" y="4757988"/>
            <a:ext cx="2014500" cy="1416300"/>
          </a:xfrm>
          <a:prstGeom prst="rect">
            <a:avLst/>
          </a:prstGeom>
          <a:solidFill>
            <a:srgbClr val="EFEFEF"/>
          </a:solidFill>
          <a:ln w="28575"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alibri"/>
                <a:ea typeface="Calibri"/>
                <a:cs typeface="Calibri"/>
                <a:sym typeface="Calibri"/>
              </a:rPr>
              <a:t>Test &amp; debug using </a:t>
            </a:r>
            <a:r>
              <a:rPr lang="en-US" sz="2000" b="1" i="0" u="none" strike="noStrike" cap="none">
                <a:solidFill>
                  <a:srgbClr val="000000"/>
                </a:solidFill>
                <a:latin typeface="Calibri"/>
                <a:ea typeface="Calibri"/>
                <a:cs typeface="Calibri"/>
                <a:sym typeface="Calibri"/>
              </a:rPr>
              <a:t>provided simulator tools</a:t>
            </a:r>
            <a:endParaRPr sz="2000" b="1" i="0" u="none" strike="noStrike" cap="none">
              <a:solidFill>
                <a:srgbClr val="000000"/>
              </a:solidFill>
              <a:latin typeface="Calibri"/>
              <a:ea typeface="Calibri"/>
              <a:cs typeface="Calibri"/>
              <a:sym typeface="Calibri"/>
            </a:endParaRPr>
          </a:p>
        </p:txBody>
      </p:sp>
      <p:sp>
        <p:nvSpPr>
          <p:cNvPr id="277" name="Google Shape;277;p53"/>
          <p:cNvSpPr/>
          <p:nvPr/>
        </p:nvSpPr>
        <p:spPr>
          <a:xfrm>
            <a:off x="7294175" y="4891038"/>
            <a:ext cx="1671900" cy="1150200"/>
          </a:xfrm>
          <a:prstGeom prst="rect">
            <a:avLst/>
          </a:prstGeom>
          <a:solidFill>
            <a:srgbClr val="EFEFEF"/>
          </a:solidFill>
          <a:ln w="28575"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alibri"/>
                <a:ea typeface="Calibri"/>
                <a:cs typeface="Calibri"/>
                <a:sym typeface="Calibri"/>
              </a:rPr>
              <a:t>Complete</a:t>
            </a:r>
            <a:r>
              <a:rPr lang="en-US" sz="2000" b="1" i="0" u="none" strike="noStrike" cap="none">
                <a:solidFill>
                  <a:srgbClr val="000000"/>
                </a:solidFill>
                <a:latin typeface="Calibri"/>
                <a:ea typeface="Calibri"/>
                <a:cs typeface="Calibri"/>
                <a:sym typeface="Calibri"/>
              </a:rPr>
              <a:t> reflection</a:t>
            </a:r>
            <a:r>
              <a:rPr lang="en-US" sz="2000" b="0" i="0" u="none" strike="noStrike" cap="none">
                <a:solidFill>
                  <a:srgbClr val="000000"/>
                </a:solidFill>
                <a:latin typeface="Calibri"/>
                <a:ea typeface="Calibri"/>
                <a:cs typeface="Calibri"/>
                <a:sym typeface="Calibri"/>
              </a:rPr>
              <a:t> on the process</a:t>
            </a:r>
            <a:endParaRPr sz="2000" b="1" i="0" u="none" strike="noStrike" cap="none">
              <a:solidFill>
                <a:srgbClr val="000000"/>
              </a:solidFill>
              <a:latin typeface="Calibri"/>
              <a:ea typeface="Calibri"/>
              <a:cs typeface="Calibri"/>
              <a:sym typeface="Calibri"/>
            </a:endParaRPr>
          </a:p>
        </p:txBody>
      </p:sp>
      <p:sp>
        <p:nvSpPr>
          <p:cNvPr id="278" name="Google Shape;278;p53"/>
          <p:cNvSpPr/>
          <p:nvPr/>
        </p:nvSpPr>
        <p:spPr>
          <a:xfrm>
            <a:off x="2232050" y="3167263"/>
            <a:ext cx="466800" cy="365100"/>
          </a:xfrm>
          <a:prstGeom prst="rightArrow">
            <a:avLst>
              <a:gd name="adj1" fmla="val 50000"/>
              <a:gd name="adj2" fmla="val 50000"/>
            </a:avLst>
          </a:prstGeom>
          <a:solidFill>
            <a:srgbClr val="8E7CC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9" name="Google Shape;279;p53"/>
          <p:cNvSpPr/>
          <p:nvPr/>
        </p:nvSpPr>
        <p:spPr>
          <a:xfrm>
            <a:off x="4590563" y="3167263"/>
            <a:ext cx="466800" cy="365100"/>
          </a:xfrm>
          <a:prstGeom prst="rightArrow">
            <a:avLst>
              <a:gd name="adj1" fmla="val 50000"/>
              <a:gd name="adj2" fmla="val 50000"/>
            </a:avLst>
          </a:prstGeom>
          <a:solidFill>
            <a:srgbClr val="8E7CC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0" name="Google Shape;280;p53"/>
          <p:cNvSpPr/>
          <p:nvPr/>
        </p:nvSpPr>
        <p:spPr>
          <a:xfrm>
            <a:off x="6949150" y="5283588"/>
            <a:ext cx="466800" cy="365100"/>
          </a:xfrm>
          <a:prstGeom prst="rightArrow">
            <a:avLst>
              <a:gd name="adj1" fmla="val 50000"/>
              <a:gd name="adj2" fmla="val 50000"/>
            </a:avLst>
          </a:prstGeom>
          <a:solidFill>
            <a:srgbClr val="8E7CC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1" name="Google Shape;281;p53"/>
          <p:cNvSpPr/>
          <p:nvPr/>
        </p:nvSpPr>
        <p:spPr>
          <a:xfrm rot="5400000">
            <a:off x="5345150" y="4422163"/>
            <a:ext cx="466800" cy="365100"/>
          </a:xfrm>
          <a:prstGeom prst="rightArrow">
            <a:avLst>
              <a:gd name="adj1" fmla="val 50000"/>
              <a:gd name="adj2" fmla="val 50000"/>
            </a:avLst>
          </a:prstGeom>
          <a:solidFill>
            <a:srgbClr val="8E7CC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2" name="Google Shape;282;p53"/>
          <p:cNvSpPr/>
          <p:nvPr/>
        </p:nvSpPr>
        <p:spPr>
          <a:xfrm rot="-5400000">
            <a:off x="6083000" y="4342038"/>
            <a:ext cx="466800" cy="365100"/>
          </a:xfrm>
          <a:prstGeom prst="rightArrow">
            <a:avLst>
              <a:gd name="adj1" fmla="val 50000"/>
              <a:gd name="adj2" fmla="val 50000"/>
            </a:avLst>
          </a:prstGeom>
          <a:solidFill>
            <a:srgbClr val="8E7CC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3" name="Google Shape;283;p53"/>
          <p:cNvSpPr/>
          <p:nvPr/>
        </p:nvSpPr>
        <p:spPr>
          <a:xfrm>
            <a:off x="512700" y="3735038"/>
            <a:ext cx="1719300" cy="762000"/>
          </a:xfrm>
          <a:prstGeom prst="rect">
            <a:avLst/>
          </a:prstGeom>
          <a:solidFill>
            <a:srgbClr val="EFEFEF"/>
          </a:solidFill>
          <a:ln w="28575"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alibri"/>
                <a:ea typeface="Calibri"/>
                <a:cs typeface="Calibri"/>
                <a:sym typeface="Calibri"/>
              </a:rPr>
              <a:t>Metacognitive skills</a:t>
            </a:r>
            <a:endParaRPr sz="2000" b="1" i="0" u="none" strike="noStrike" cap="none">
              <a:solidFill>
                <a:srgbClr val="000000"/>
              </a:solidFill>
              <a:latin typeface="Calibri"/>
              <a:ea typeface="Calibri"/>
              <a:cs typeface="Calibri"/>
              <a:sym typeface="Calibri"/>
            </a:endParaRPr>
          </a:p>
        </p:txBody>
      </p:sp>
      <p:sp>
        <p:nvSpPr>
          <p:cNvPr id="284" name="Google Shape;284;p53"/>
          <p:cNvSpPr/>
          <p:nvPr/>
        </p:nvSpPr>
        <p:spPr>
          <a:xfrm>
            <a:off x="2232062" y="3933488"/>
            <a:ext cx="2825400" cy="365100"/>
          </a:xfrm>
          <a:prstGeom prst="rightArrow">
            <a:avLst>
              <a:gd name="adj1" fmla="val 50000"/>
              <a:gd name="adj2" fmla="val 50000"/>
            </a:avLst>
          </a:prstGeom>
          <a:solidFill>
            <a:srgbClr val="8E7CC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 grpId="0" animBg="1"/>
      <p:bldP spid="275" grpId="0" animBg="1"/>
      <p:bldP spid="276" grpId="0" animBg="1"/>
      <p:bldP spid="277" grpId="0" animBg="1"/>
      <p:bldP spid="278" grpId="0" animBg="1"/>
      <p:bldP spid="279" grpId="0" animBg="1"/>
      <p:bldP spid="280" grpId="0" animBg="1"/>
      <p:bldP spid="281" grpId="0" animBg="1"/>
      <p:bldP spid="282" grpId="0" animBg="1"/>
      <p:bldP spid="28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5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Project 1 Overview</a:t>
            </a:r>
            <a:endParaRPr/>
          </a:p>
        </p:txBody>
      </p:sp>
      <p:sp>
        <p:nvSpPr>
          <p:cNvPr id="301" name="Google Shape;301;p56"/>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t>Programming Component: </a:t>
            </a:r>
            <a:r>
              <a:rPr lang="en-US" b="1" dirty="0"/>
              <a:t>GitLab Setup</a:t>
            </a:r>
            <a:endParaRPr dirty="0"/>
          </a:p>
          <a:p>
            <a:pPr marL="649224" lvl="1" indent="-283463" algn="l" rtl="0">
              <a:lnSpc>
                <a:spcPct val="100000"/>
              </a:lnSpc>
              <a:spcBef>
                <a:spcPts val="24"/>
              </a:spcBef>
              <a:spcAft>
                <a:spcPts val="0"/>
              </a:spcAft>
              <a:buSzPts val="2420"/>
              <a:buChar char="▪"/>
            </a:pPr>
            <a:r>
              <a:rPr lang="en-US" dirty="0"/>
              <a:t>Will help prepare you for future CSE 390B projects</a:t>
            </a:r>
            <a:br>
              <a:rPr lang="en-US" dirty="0"/>
            </a:br>
            <a:endParaRPr dirty="0"/>
          </a:p>
          <a:p>
            <a:pPr marL="347472" lvl="0" indent="-347472" algn="l" rtl="0">
              <a:lnSpc>
                <a:spcPct val="100000"/>
              </a:lnSpc>
              <a:spcBef>
                <a:spcPts val="440"/>
              </a:spcBef>
              <a:spcAft>
                <a:spcPts val="0"/>
              </a:spcAft>
              <a:buSzPts val="2080"/>
              <a:buFont typeface="Noto Sans Symbols"/>
              <a:buChar char="❖"/>
            </a:pPr>
            <a:r>
              <a:rPr lang="en-US" dirty="0"/>
              <a:t>Metacognitive Component: </a:t>
            </a:r>
            <a:r>
              <a:rPr lang="en-US" b="1" dirty="0"/>
              <a:t>Course Resources Worksheet </a:t>
            </a:r>
            <a:r>
              <a:rPr lang="en-US" dirty="0"/>
              <a:t>and </a:t>
            </a:r>
            <a:r>
              <a:rPr lang="en-US" b="1" dirty="0"/>
              <a:t>Project 1 Reflection</a:t>
            </a:r>
            <a:endParaRPr dirty="0"/>
          </a:p>
          <a:p>
            <a:pPr marL="649224" lvl="1" indent="-283463" algn="l" rtl="0">
              <a:lnSpc>
                <a:spcPct val="100000"/>
              </a:lnSpc>
              <a:spcBef>
                <a:spcPts val="24"/>
              </a:spcBef>
              <a:spcAft>
                <a:spcPts val="0"/>
              </a:spcAft>
              <a:buSzPts val="2420"/>
              <a:buChar char="▪"/>
            </a:pPr>
            <a:r>
              <a:rPr lang="en-US" dirty="0"/>
              <a:t>Organize your resources for this autumn quarter</a:t>
            </a:r>
            <a:endParaRPr dirty="0"/>
          </a:p>
          <a:p>
            <a:pPr marL="649224" lvl="1" indent="-283463" algn="l" rtl="0">
              <a:lnSpc>
                <a:spcPct val="100000"/>
              </a:lnSpc>
              <a:spcBef>
                <a:spcPts val="24"/>
              </a:spcBef>
              <a:spcAft>
                <a:spcPts val="0"/>
              </a:spcAft>
              <a:buSzPts val="2420"/>
              <a:buChar char="▪"/>
            </a:pPr>
            <a:r>
              <a:rPr lang="en-US" dirty="0"/>
              <a:t>Identify key learning resources that you will be accessing throughout the quarter</a:t>
            </a:r>
            <a:endParaRPr dirty="0"/>
          </a:p>
          <a:p>
            <a:pPr marL="649224" lvl="1" indent="-129793" algn="l" rtl="0">
              <a:lnSpc>
                <a:spcPct val="100000"/>
              </a:lnSpc>
              <a:spcBef>
                <a:spcPts val="24"/>
              </a:spcBef>
              <a:spcAft>
                <a:spcPts val="0"/>
              </a:spcAft>
              <a:buSzPts val="2420"/>
              <a:buNone/>
            </a:pPr>
            <a:endParaRPr dirty="0"/>
          </a:p>
          <a:p>
            <a:pPr marL="347472" lvl="0" indent="-347472" algn="l" rtl="0">
              <a:lnSpc>
                <a:spcPct val="100000"/>
              </a:lnSpc>
              <a:spcBef>
                <a:spcPts val="440"/>
              </a:spcBef>
              <a:spcAft>
                <a:spcPts val="0"/>
              </a:spcAft>
              <a:buSzPts val="2080"/>
              <a:buChar char="❖"/>
            </a:pPr>
            <a:r>
              <a:rPr lang="en-US" dirty="0"/>
              <a:t>Estimated time to complete: 1 hour</a:t>
            </a:r>
            <a:endParaRPr dirty="0"/>
          </a:p>
          <a:p>
            <a:pPr marL="0" lvl="0" indent="0" algn="l" rtl="0">
              <a:lnSpc>
                <a:spcPct val="100000"/>
              </a:lnSpc>
              <a:spcBef>
                <a:spcPts val="440"/>
              </a:spcBef>
              <a:spcAft>
                <a:spcPts val="0"/>
              </a:spcAft>
              <a:buSzPts val="2080"/>
              <a:buNone/>
            </a:pPr>
            <a:endParaRPr dirty="0"/>
          </a:p>
          <a:p>
            <a:pPr marL="347472" lvl="0" indent="-347472" algn="l" rtl="0">
              <a:lnSpc>
                <a:spcPct val="100000"/>
              </a:lnSpc>
              <a:spcBef>
                <a:spcPts val="440"/>
              </a:spcBef>
              <a:spcAft>
                <a:spcPts val="0"/>
              </a:spcAft>
              <a:buSzPts val="2080"/>
              <a:buFont typeface="Noto Sans Symbols"/>
              <a:buChar char="❖"/>
            </a:pPr>
            <a:r>
              <a:rPr lang="en-US" b="1" dirty="0">
                <a:solidFill>
                  <a:schemeClr val="tx1"/>
                </a:solidFill>
              </a:rPr>
              <a:t>Project 1 due next Thursday (10/6) at 11:59pm</a:t>
            </a:r>
            <a:endParaRPr dirty="0">
              <a:solidFill>
                <a:schemeClr val="tx1"/>
              </a:solidFill>
            </a:endParaRPr>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p:txBody>
      </p:sp>
      <p:sp>
        <p:nvSpPr>
          <p:cNvPr id="302" name="Google Shape;302;p5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25</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1">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2"/>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Project 1 Demo</a:t>
            </a:r>
            <a:endParaRPr dirty="0"/>
          </a:p>
        </p:txBody>
      </p:sp>
      <p:sp>
        <p:nvSpPr>
          <p:cNvPr id="291" name="Google Shape;291;p2"/>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610870" lvl="0" indent="-514350" algn="l" rtl="0">
              <a:lnSpc>
                <a:spcPct val="100000"/>
              </a:lnSpc>
              <a:spcBef>
                <a:spcPts val="440"/>
              </a:spcBef>
              <a:spcAft>
                <a:spcPts val="0"/>
              </a:spcAft>
              <a:buSzPts val="2080"/>
              <a:buFont typeface="Arial"/>
              <a:buAutoNum type="arabicPeriod"/>
            </a:pPr>
            <a:r>
              <a:rPr lang="en-US" dirty="0"/>
              <a:t>Understanding and using Git</a:t>
            </a:r>
            <a:endParaRPr dirty="0"/>
          </a:p>
          <a:p>
            <a:pPr marL="610870" lvl="0" indent="-514350" algn="l" rtl="0">
              <a:lnSpc>
                <a:spcPct val="100000"/>
              </a:lnSpc>
              <a:spcBef>
                <a:spcPts val="440"/>
              </a:spcBef>
              <a:spcAft>
                <a:spcPts val="0"/>
              </a:spcAft>
              <a:buSzPts val="2080"/>
              <a:buFont typeface="Arial"/>
              <a:buAutoNum type="arabicPeriod"/>
            </a:pPr>
            <a:r>
              <a:rPr lang="en-US" dirty="0"/>
              <a:t>Find your CSE 390B GitLab Repository</a:t>
            </a:r>
            <a:endParaRPr dirty="0"/>
          </a:p>
          <a:p>
            <a:pPr marL="610870" lvl="0" indent="-514350" algn="l" rtl="0">
              <a:lnSpc>
                <a:spcPct val="100000"/>
              </a:lnSpc>
              <a:spcBef>
                <a:spcPts val="440"/>
              </a:spcBef>
              <a:spcAft>
                <a:spcPts val="0"/>
              </a:spcAft>
              <a:buSzPts val="2080"/>
              <a:buFont typeface="Arial"/>
              <a:buAutoNum type="arabicPeriod"/>
            </a:pPr>
            <a:r>
              <a:rPr lang="en-US" dirty="0"/>
              <a:t>Add your SSH Key</a:t>
            </a:r>
            <a:endParaRPr dirty="0"/>
          </a:p>
          <a:p>
            <a:pPr marL="610870" lvl="0" indent="-514350" algn="l" rtl="0">
              <a:lnSpc>
                <a:spcPct val="100000"/>
              </a:lnSpc>
              <a:spcBef>
                <a:spcPts val="440"/>
              </a:spcBef>
              <a:spcAft>
                <a:spcPts val="0"/>
              </a:spcAft>
              <a:buSzPts val="2080"/>
              <a:buFont typeface="Arial"/>
              <a:buAutoNum type="arabicPeriod"/>
            </a:pPr>
            <a:r>
              <a:rPr lang="en-US" dirty="0"/>
              <a:t>Explore the starter code using your favorite editor</a:t>
            </a:r>
            <a:endParaRPr dirty="0"/>
          </a:p>
          <a:p>
            <a:pPr marL="610870" lvl="0" indent="-514350" algn="l" rtl="0">
              <a:lnSpc>
                <a:spcPct val="100000"/>
              </a:lnSpc>
              <a:spcBef>
                <a:spcPts val="440"/>
              </a:spcBef>
              <a:spcAft>
                <a:spcPts val="0"/>
              </a:spcAft>
              <a:buSzPts val="2080"/>
              <a:buFont typeface="Arial"/>
              <a:buAutoNum type="arabicPeriod"/>
            </a:pPr>
            <a:r>
              <a:rPr lang="en-US" dirty="0"/>
              <a:t>Make a commit</a:t>
            </a:r>
            <a:endParaRPr dirty="0"/>
          </a:p>
          <a:p>
            <a:pPr marL="610870" lvl="0" indent="-382269" algn="l" rtl="0">
              <a:lnSpc>
                <a:spcPct val="100000"/>
              </a:lnSpc>
              <a:spcBef>
                <a:spcPts val="440"/>
              </a:spcBef>
              <a:spcAft>
                <a:spcPts val="0"/>
              </a:spcAft>
              <a:buSzPts val="2080"/>
              <a:buFont typeface="Arial"/>
              <a:buNone/>
            </a:pPr>
            <a:endParaRPr dirty="0"/>
          </a:p>
          <a:p>
            <a:pPr marL="96520" lvl="0" indent="0" algn="l" rtl="0">
              <a:lnSpc>
                <a:spcPct val="100000"/>
              </a:lnSpc>
              <a:spcBef>
                <a:spcPts val="440"/>
              </a:spcBef>
              <a:spcAft>
                <a:spcPts val="0"/>
              </a:spcAft>
              <a:buSzPts val="2080"/>
              <a:buNone/>
            </a:pPr>
            <a:r>
              <a:rPr lang="en-US" dirty="0"/>
              <a:t>Steps outlined in detail in </a:t>
            </a:r>
            <a:r>
              <a:rPr lang="en-US" u="sng" dirty="0">
                <a:solidFill>
                  <a:srgbClr val="0362C2"/>
                </a:solidFill>
                <a:hlinkClick r:id="rId3">
                  <a:extLst>
                    <a:ext uri="{A12FA001-AC4F-418D-AE19-62706E023703}">
                      <ahyp:hlinkClr xmlns:ahyp="http://schemas.microsoft.com/office/drawing/2018/hyperlinkcolor" val="tx"/>
                    </a:ext>
                  </a:extLst>
                </a:hlinkClick>
              </a:rPr>
              <a:t>Project 1 website</a:t>
            </a:r>
            <a:endParaRPr dirty="0">
              <a:solidFill>
                <a:srgbClr val="0362C2"/>
              </a:solidFill>
            </a:endParaRPr>
          </a:p>
        </p:txBody>
      </p:sp>
      <p:sp>
        <p:nvSpPr>
          <p:cNvPr id="292" name="Google Shape;292;p2"/>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26</a:t>
            </a:fld>
            <a:endParaRPr/>
          </a:p>
        </p:txBody>
      </p:sp>
      <p:pic>
        <p:nvPicPr>
          <p:cNvPr id="293" name="Google Shape;293;p2" descr="Git - Logo Downloads"/>
          <p:cNvPicPr preferRelativeResize="0"/>
          <p:nvPr/>
        </p:nvPicPr>
        <p:blipFill rotWithShape="1">
          <a:blip r:embed="rId4">
            <a:alphaModFix/>
          </a:blip>
          <a:srcRect/>
          <a:stretch/>
        </p:blipFill>
        <p:spPr>
          <a:xfrm>
            <a:off x="6912429" y="523875"/>
            <a:ext cx="1850571" cy="772677"/>
          </a:xfrm>
          <a:prstGeom prst="rect">
            <a:avLst/>
          </a:prstGeom>
          <a:noFill/>
          <a:ln>
            <a:noFill/>
          </a:ln>
        </p:spPr>
      </p:pic>
      <p:pic>
        <p:nvPicPr>
          <p:cNvPr id="294" name="Google Shape;294;p2" descr="GitLab | Paul G. Allen School of Computer Science &amp;amp; Engineering"/>
          <p:cNvPicPr preferRelativeResize="0"/>
          <p:nvPr/>
        </p:nvPicPr>
        <p:blipFill rotWithShape="1">
          <a:blip r:embed="rId5">
            <a:alphaModFix/>
          </a:blip>
          <a:srcRect/>
          <a:stretch/>
        </p:blipFill>
        <p:spPr>
          <a:xfrm>
            <a:off x="7384143" y="1555092"/>
            <a:ext cx="1150257" cy="1150257"/>
          </a:xfrm>
          <a:prstGeom prst="rect">
            <a:avLst/>
          </a:prstGeom>
          <a:noFill/>
          <a:ln>
            <a:noFill/>
          </a:ln>
        </p:spPr>
      </p:pic>
      <p:pic>
        <p:nvPicPr>
          <p:cNvPr id="295" name="Google Shape;295;p2"/>
          <p:cNvPicPr preferRelativeResize="0"/>
          <p:nvPr/>
        </p:nvPicPr>
        <p:blipFill rotWithShape="1">
          <a:blip r:embed="rId6">
            <a:alphaModFix/>
          </a:blip>
          <a:srcRect/>
          <a:stretch/>
        </p:blipFill>
        <p:spPr>
          <a:xfrm>
            <a:off x="7439251" y="3429000"/>
            <a:ext cx="1040039" cy="1040039"/>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8" name="Google Shape;318;p5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Wrapping Up</a:t>
            </a:r>
            <a:endParaRPr/>
          </a:p>
        </p:txBody>
      </p:sp>
      <p:sp>
        <p:nvSpPr>
          <p:cNvPr id="319" name="Google Shape;319;p58"/>
          <p:cNvSpPr txBox="1">
            <a:spLocks noGrp="1"/>
          </p:cNvSpPr>
          <p:nvPr>
            <p:ph type="body" idx="1"/>
          </p:nvPr>
        </p:nvSpPr>
        <p:spPr>
          <a:xfrm>
            <a:off x="396875" y="1362074"/>
            <a:ext cx="8366125" cy="5293061"/>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b="1" dirty="0">
                <a:solidFill>
                  <a:schemeClr val="tx1"/>
                </a:solidFill>
              </a:rPr>
              <a:t>Project 1 due next Thursday, 10/6 at 11:59pm</a:t>
            </a:r>
            <a:endParaRPr dirty="0">
              <a:solidFill>
                <a:schemeClr val="tx1"/>
              </a:solidFill>
            </a:endParaRPr>
          </a:p>
          <a:p>
            <a:pPr marL="0" lvl="0" indent="0" algn="l" rtl="0">
              <a:lnSpc>
                <a:spcPct val="100000"/>
              </a:lnSpc>
              <a:spcBef>
                <a:spcPts val="440"/>
              </a:spcBef>
              <a:spcAft>
                <a:spcPts val="0"/>
              </a:spcAft>
              <a:buSzPts val="2080"/>
              <a:buNone/>
            </a:pPr>
            <a:endParaRPr sz="2200" dirty="0"/>
          </a:p>
          <a:p>
            <a:pPr marL="347472" lvl="0" indent="-347472" algn="l" rtl="0">
              <a:lnSpc>
                <a:spcPct val="100000"/>
              </a:lnSpc>
              <a:spcBef>
                <a:spcPts val="440"/>
              </a:spcBef>
              <a:spcAft>
                <a:spcPts val="0"/>
              </a:spcAft>
              <a:buSzPts val="2080"/>
              <a:buChar char="❖"/>
            </a:pPr>
            <a:r>
              <a:rPr lang="en-US" dirty="0"/>
              <a:t>Eric’s office hours immediately after lecture today, on this same Zoom link (for today only)</a:t>
            </a:r>
            <a:endParaRPr dirty="0"/>
          </a:p>
          <a:p>
            <a:pPr marL="457200" lvl="1" indent="0" algn="l" rtl="0">
              <a:lnSpc>
                <a:spcPct val="100000"/>
              </a:lnSpc>
              <a:spcBef>
                <a:spcPts val="440"/>
              </a:spcBef>
              <a:spcAft>
                <a:spcPts val="0"/>
              </a:spcAft>
              <a:buSzPts val="2080"/>
              <a:buNone/>
            </a:pPr>
            <a:endParaRPr dirty="0"/>
          </a:p>
          <a:p>
            <a:pPr marL="347472" lvl="0" indent="-347472" algn="l" rtl="0">
              <a:lnSpc>
                <a:spcPct val="100000"/>
              </a:lnSpc>
              <a:spcBef>
                <a:spcPts val="440"/>
              </a:spcBef>
              <a:spcAft>
                <a:spcPts val="0"/>
              </a:spcAft>
              <a:buSzPts val="2080"/>
              <a:buChar char="❖"/>
            </a:pPr>
            <a:r>
              <a:rPr lang="en-US" dirty="0"/>
              <a:t>See you all next Tuesday! 👋</a:t>
            </a: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p:txBody>
      </p:sp>
      <p:sp>
        <p:nvSpPr>
          <p:cNvPr id="320" name="Google Shape;320;p5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27</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grpSp>
        <p:nvGrpSpPr>
          <p:cNvPr id="63" name="Google Shape;63;p4"/>
          <p:cNvGrpSpPr/>
          <p:nvPr/>
        </p:nvGrpSpPr>
        <p:grpSpPr>
          <a:xfrm>
            <a:off x="-65700" y="-844475"/>
            <a:ext cx="9275400" cy="9275400"/>
            <a:chOff x="-65700" y="-844475"/>
            <a:chExt cx="9275400" cy="9275400"/>
          </a:xfrm>
        </p:grpSpPr>
        <p:sp>
          <p:nvSpPr>
            <p:cNvPr id="64" name="Google Shape;64;p4"/>
            <p:cNvSpPr/>
            <p:nvPr/>
          </p:nvSpPr>
          <p:spPr>
            <a:xfrm>
              <a:off x="-65700" y="-844475"/>
              <a:ext cx="9275400" cy="9275400"/>
            </a:xfrm>
            <a:prstGeom prst="ellipse">
              <a:avLst/>
            </a:prstGeom>
            <a:solidFill>
              <a:srgbClr val="D9D2E9">
                <a:alpha val="49803"/>
              </a:srgbClr>
            </a:solidFill>
            <a:ln w="38100" cap="flat" cmpd="sng">
              <a:solidFill>
                <a:srgbClr val="8E7CC3"/>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000000"/>
                </a:solidFill>
                <a:latin typeface="Roboto Mono"/>
                <a:ea typeface="Roboto Mono"/>
                <a:cs typeface="Roboto Mono"/>
                <a:sym typeface="Roboto Mono"/>
              </a:endParaRPr>
            </a:p>
          </p:txBody>
        </p:sp>
        <p:sp>
          <p:nvSpPr>
            <p:cNvPr id="65" name="Google Shape;65;p4"/>
            <p:cNvSpPr txBox="1"/>
            <p:nvPr/>
          </p:nvSpPr>
          <p:spPr>
            <a:xfrm>
              <a:off x="3742025" y="1151700"/>
              <a:ext cx="3978600" cy="553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351C75"/>
                  </a:solidFill>
                  <a:latin typeface="Montserrat"/>
                  <a:ea typeface="Montserrat"/>
                  <a:cs typeface="Montserrat"/>
                  <a:sym typeface="Montserrat"/>
                </a:rPr>
                <a:t>The UW Student Experience</a:t>
              </a:r>
              <a:endParaRPr sz="1800" b="1" i="0" u="none" strike="noStrike" cap="none">
                <a:solidFill>
                  <a:srgbClr val="351C75"/>
                </a:solidFill>
                <a:latin typeface="Montserrat"/>
                <a:ea typeface="Montserrat"/>
                <a:cs typeface="Montserrat"/>
                <a:sym typeface="Montserrat"/>
              </a:endParaRPr>
            </a:p>
          </p:txBody>
        </p:sp>
      </p:grpSp>
      <p:sp>
        <p:nvSpPr>
          <p:cNvPr id="66" name="Google Shape;66;p4"/>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119062" lvl="0" indent="-119062" algn="l" rtl="0">
              <a:lnSpc>
                <a:spcPct val="100000"/>
              </a:lnSpc>
              <a:spcBef>
                <a:spcPts val="0"/>
              </a:spcBef>
              <a:spcAft>
                <a:spcPts val="0"/>
              </a:spcAft>
              <a:buSzPts val="1400"/>
              <a:buNone/>
            </a:pPr>
            <a:r>
              <a:rPr lang="en-US"/>
              <a:t>What is CSE 390B?</a:t>
            </a:r>
            <a:endParaRPr/>
          </a:p>
        </p:txBody>
      </p:sp>
      <p:sp>
        <p:nvSpPr>
          <p:cNvPr id="67" name="Google Shape;67;p4"/>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3</a:t>
            </a:fld>
            <a:endParaRPr/>
          </a:p>
        </p:txBody>
      </p:sp>
      <p:sp>
        <p:nvSpPr>
          <p:cNvPr id="68" name="Google Shape;68;p4"/>
          <p:cNvSpPr/>
          <p:nvPr/>
        </p:nvSpPr>
        <p:spPr>
          <a:xfrm>
            <a:off x="5467500" y="1806899"/>
            <a:ext cx="2507700" cy="2507700"/>
          </a:xfrm>
          <a:prstGeom prst="ellipse">
            <a:avLst/>
          </a:prstGeom>
          <a:solidFill>
            <a:srgbClr val="D9EAD3">
              <a:alpha val="49803"/>
            </a:srgbClr>
          </a:solidFill>
          <a:ln w="38100" cap="flat" cmpd="sng">
            <a:solidFill>
              <a:srgbClr val="93C47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38761D"/>
                </a:solidFill>
                <a:latin typeface="Montserrat"/>
                <a:ea typeface="Montserrat"/>
                <a:cs typeface="Montserrat"/>
                <a:sym typeface="Montserrat"/>
              </a:rPr>
              <a:t>Math</a:t>
            </a:r>
            <a:endParaRPr sz="1800" b="1" i="0" u="none" strike="noStrike" cap="none">
              <a:solidFill>
                <a:srgbClr val="38761D"/>
              </a:solidFill>
              <a:latin typeface="Montserrat"/>
              <a:ea typeface="Montserrat"/>
              <a:cs typeface="Montserrat"/>
              <a:sym typeface="Montserrat"/>
            </a:endParaRPr>
          </a:p>
        </p:txBody>
      </p:sp>
      <p:sp>
        <p:nvSpPr>
          <p:cNvPr id="69" name="Google Shape;69;p4"/>
          <p:cNvSpPr/>
          <p:nvPr/>
        </p:nvSpPr>
        <p:spPr>
          <a:xfrm>
            <a:off x="4681313" y="4416000"/>
            <a:ext cx="2455200" cy="2455200"/>
          </a:xfrm>
          <a:prstGeom prst="ellipse">
            <a:avLst/>
          </a:prstGeom>
          <a:solidFill>
            <a:srgbClr val="D9EAD3">
              <a:alpha val="49803"/>
            </a:srgbClr>
          </a:solidFill>
          <a:ln w="38100" cap="flat" cmpd="sng">
            <a:solidFill>
              <a:srgbClr val="93C47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38761D"/>
                </a:solidFill>
                <a:latin typeface="Montserrat"/>
                <a:ea typeface="Montserrat"/>
                <a:cs typeface="Montserrat"/>
                <a:sym typeface="Montserrat"/>
              </a:rPr>
              <a:t>Sociology</a:t>
            </a:r>
            <a:endParaRPr sz="1800" b="1" i="0" u="none" strike="noStrike" cap="none">
              <a:solidFill>
                <a:srgbClr val="38761D"/>
              </a:solidFill>
              <a:latin typeface="Montserrat"/>
              <a:ea typeface="Montserrat"/>
              <a:cs typeface="Montserrat"/>
              <a:sym typeface="Montserrat"/>
            </a:endParaRPr>
          </a:p>
        </p:txBody>
      </p:sp>
      <p:grpSp>
        <p:nvGrpSpPr>
          <p:cNvPr id="70" name="Google Shape;70;p4"/>
          <p:cNvGrpSpPr/>
          <p:nvPr/>
        </p:nvGrpSpPr>
        <p:grpSpPr>
          <a:xfrm>
            <a:off x="250175" y="1607700"/>
            <a:ext cx="3837600" cy="3837600"/>
            <a:chOff x="250175" y="1607700"/>
            <a:chExt cx="3837600" cy="3837600"/>
          </a:xfrm>
        </p:grpSpPr>
        <p:sp>
          <p:nvSpPr>
            <p:cNvPr id="71" name="Google Shape;71;p4"/>
            <p:cNvSpPr/>
            <p:nvPr/>
          </p:nvSpPr>
          <p:spPr>
            <a:xfrm>
              <a:off x="250175" y="1607700"/>
              <a:ext cx="3837600" cy="3837600"/>
            </a:xfrm>
            <a:prstGeom prst="ellipse">
              <a:avLst/>
            </a:prstGeom>
            <a:solidFill>
              <a:srgbClr val="D9EAD3">
                <a:alpha val="49803"/>
              </a:srgbClr>
            </a:solidFill>
            <a:ln w="38100" cap="flat" cmpd="sng">
              <a:solidFill>
                <a:srgbClr val="93C47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38761D"/>
                </a:solidFill>
                <a:latin typeface="Roboto Mono"/>
                <a:ea typeface="Roboto Mono"/>
                <a:cs typeface="Roboto Mono"/>
                <a:sym typeface="Roboto Mono"/>
              </a:endParaRPr>
            </a:p>
          </p:txBody>
        </p:sp>
        <p:sp>
          <p:nvSpPr>
            <p:cNvPr id="72" name="Google Shape;72;p4"/>
            <p:cNvSpPr txBox="1"/>
            <p:nvPr/>
          </p:nvSpPr>
          <p:spPr>
            <a:xfrm>
              <a:off x="1678025" y="2362225"/>
              <a:ext cx="981900" cy="4521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38761D"/>
                  </a:solidFill>
                  <a:latin typeface="Montserrat"/>
                  <a:ea typeface="Montserrat"/>
                  <a:cs typeface="Montserrat"/>
                  <a:sym typeface="Montserrat"/>
                </a:rPr>
                <a:t>CSE</a:t>
              </a:r>
              <a:endParaRPr sz="1800" b="1" i="0" u="none" strike="noStrike" cap="none">
                <a:solidFill>
                  <a:srgbClr val="38761D"/>
                </a:solidFill>
                <a:latin typeface="Montserrat"/>
                <a:ea typeface="Montserrat"/>
                <a:cs typeface="Montserrat"/>
                <a:sym typeface="Montserrat"/>
              </a:endParaRPr>
            </a:p>
          </p:txBody>
        </p:sp>
      </p:grpSp>
      <p:grpSp>
        <p:nvGrpSpPr>
          <p:cNvPr id="73" name="Google Shape;73;p4"/>
          <p:cNvGrpSpPr/>
          <p:nvPr/>
        </p:nvGrpSpPr>
        <p:grpSpPr>
          <a:xfrm>
            <a:off x="1232800" y="2977025"/>
            <a:ext cx="2267700" cy="2267700"/>
            <a:chOff x="1232800" y="2956675"/>
            <a:chExt cx="2267700" cy="2267700"/>
          </a:xfrm>
        </p:grpSpPr>
        <p:sp>
          <p:nvSpPr>
            <p:cNvPr id="74" name="Google Shape;74;p4"/>
            <p:cNvSpPr/>
            <p:nvPr/>
          </p:nvSpPr>
          <p:spPr>
            <a:xfrm>
              <a:off x="1232800" y="2956675"/>
              <a:ext cx="2267700" cy="2267700"/>
            </a:xfrm>
            <a:prstGeom prst="ellipse">
              <a:avLst/>
            </a:prstGeom>
            <a:solidFill>
              <a:srgbClr val="CFE2F3">
                <a:alpha val="49803"/>
              </a:srgbClr>
            </a:solidFill>
            <a:ln w="38100" cap="flat" cmpd="sng">
              <a:solidFill>
                <a:srgbClr val="6FA8DC"/>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0B5394"/>
                </a:solidFill>
                <a:latin typeface="Roboto Mono"/>
                <a:ea typeface="Roboto Mono"/>
                <a:cs typeface="Roboto Mono"/>
                <a:sym typeface="Roboto Mono"/>
              </a:endParaRPr>
            </a:p>
          </p:txBody>
        </p:sp>
        <p:sp>
          <p:nvSpPr>
            <p:cNvPr id="75" name="Google Shape;75;p4"/>
            <p:cNvSpPr txBox="1"/>
            <p:nvPr/>
          </p:nvSpPr>
          <p:spPr>
            <a:xfrm>
              <a:off x="1388500" y="3813625"/>
              <a:ext cx="1956300" cy="553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B5394"/>
                  </a:solidFill>
                  <a:latin typeface="Montserrat"/>
                  <a:ea typeface="Montserrat"/>
                  <a:cs typeface="Montserrat"/>
                  <a:sym typeface="Montserrat"/>
                </a:rPr>
                <a:t>Nand2Tetris</a:t>
              </a:r>
              <a:endParaRPr sz="1800" b="1" i="0" u="none" strike="noStrike" cap="none">
                <a:solidFill>
                  <a:srgbClr val="0B5394"/>
                </a:solidFill>
                <a:latin typeface="Montserrat"/>
                <a:ea typeface="Montserrat"/>
                <a:cs typeface="Montserrat"/>
                <a:sym typeface="Montserrat"/>
              </a:endParaRPr>
            </a:p>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B5394"/>
                  </a:solidFill>
                  <a:latin typeface="Montserrat"/>
                  <a:ea typeface="Montserrat"/>
                  <a:cs typeface="Montserrat"/>
                  <a:sym typeface="Montserrat"/>
                </a:rPr>
                <a:t>Projects</a:t>
              </a:r>
              <a:endParaRPr sz="1800" b="1" i="0" u="none" strike="noStrike" cap="none">
                <a:solidFill>
                  <a:srgbClr val="0B5394"/>
                </a:solidFill>
                <a:latin typeface="Montserrat"/>
                <a:ea typeface="Montserrat"/>
                <a:cs typeface="Montserrat"/>
                <a:sym typeface="Montserrat"/>
              </a:endParaRPr>
            </a:p>
          </p:txBody>
        </p:sp>
      </p:grpSp>
      <p:sp>
        <p:nvSpPr>
          <p:cNvPr id="76" name="Google Shape;76;p4"/>
          <p:cNvSpPr txBox="1"/>
          <p:nvPr/>
        </p:nvSpPr>
        <p:spPr>
          <a:xfrm>
            <a:off x="2704225" y="6103600"/>
            <a:ext cx="1331400" cy="553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B5394"/>
                </a:solidFill>
                <a:latin typeface="Montserrat"/>
                <a:ea typeface="Montserrat"/>
                <a:cs typeface="Montserrat"/>
                <a:sym typeface="Montserrat"/>
              </a:rPr>
              <a:t>CSE 390B</a:t>
            </a:r>
            <a:endParaRPr sz="1800" b="1" i="0" u="none" strike="noStrike" cap="none">
              <a:solidFill>
                <a:srgbClr val="0B5394"/>
              </a:solidFill>
              <a:latin typeface="Montserrat"/>
              <a:ea typeface="Montserrat"/>
              <a:cs typeface="Montserrat"/>
              <a:sym typeface="Montserrat"/>
            </a:endParaRPr>
          </a:p>
        </p:txBody>
      </p:sp>
      <p:cxnSp>
        <p:nvCxnSpPr>
          <p:cNvPr id="77" name="Google Shape;77;p4"/>
          <p:cNvCxnSpPr>
            <a:endCxn id="76" idx="0"/>
          </p:cNvCxnSpPr>
          <p:nvPr/>
        </p:nvCxnSpPr>
        <p:spPr>
          <a:xfrm flipH="1">
            <a:off x="3369925" y="5367400"/>
            <a:ext cx="379500" cy="736200"/>
          </a:xfrm>
          <a:prstGeom prst="straightConnector1">
            <a:avLst/>
          </a:prstGeom>
          <a:noFill/>
          <a:ln w="38100" cap="flat" cmpd="sng">
            <a:solidFill>
              <a:srgbClr val="6FA8DC"/>
            </a:solidFill>
            <a:prstDash val="solid"/>
            <a:round/>
            <a:headEnd type="stealth" w="med" len="med"/>
            <a:tailEnd type="none" w="sm" len="sm"/>
          </a:ln>
        </p:spPr>
      </p:cxnSp>
      <p:sp>
        <p:nvSpPr>
          <p:cNvPr id="78" name="Google Shape;78;p4"/>
          <p:cNvSpPr/>
          <p:nvPr/>
        </p:nvSpPr>
        <p:spPr>
          <a:xfrm>
            <a:off x="2803503" y="2024725"/>
            <a:ext cx="3537000" cy="3537000"/>
          </a:xfrm>
          <a:prstGeom prst="ellipse">
            <a:avLst/>
          </a:prstGeom>
          <a:solidFill>
            <a:srgbClr val="CFE2F3">
              <a:alpha val="49803"/>
            </a:srgbClr>
          </a:solidFill>
          <a:ln w="38100" cap="flat" cmpd="sng">
            <a:solidFill>
              <a:srgbClr val="6FA8DC"/>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dirty="0">
                <a:solidFill>
                  <a:srgbClr val="0B5394"/>
                </a:solidFill>
                <a:latin typeface="Montserrat"/>
                <a:ea typeface="Montserrat"/>
                <a:cs typeface="Montserrat"/>
                <a:sym typeface="Montserrat"/>
              </a:rPr>
              <a:t>Metacognitive</a:t>
            </a:r>
            <a:endParaRPr sz="1800" b="1" i="0" u="none" strike="noStrike" cap="none" dirty="0">
              <a:solidFill>
                <a:srgbClr val="0B5394"/>
              </a:solidFill>
              <a:latin typeface="Montserrat"/>
              <a:ea typeface="Montserrat"/>
              <a:cs typeface="Montserrat"/>
              <a:sym typeface="Montserrat"/>
            </a:endParaRPr>
          </a:p>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dirty="0">
                <a:solidFill>
                  <a:srgbClr val="0B5394"/>
                </a:solidFill>
                <a:latin typeface="Montserrat"/>
                <a:ea typeface="Montserrat"/>
                <a:cs typeface="Montserrat"/>
                <a:sym typeface="Montserrat"/>
              </a:rPr>
              <a:t>Skills</a:t>
            </a:r>
            <a:endParaRPr sz="1800" b="1" i="0" u="none" strike="noStrike" cap="none" dirty="0">
              <a:solidFill>
                <a:srgbClr val="0B5394"/>
              </a:solidFill>
              <a:latin typeface="Montserrat"/>
              <a:ea typeface="Montserrat"/>
              <a:cs typeface="Montserrat"/>
              <a:sym typeface="Montserrat"/>
            </a:endParaRPr>
          </a:p>
        </p:txBody>
      </p:sp>
      <p:cxnSp>
        <p:nvCxnSpPr>
          <p:cNvPr id="79" name="Google Shape;79;p4"/>
          <p:cNvCxnSpPr>
            <a:endCxn id="76" idx="0"/>
          </p:cNvCxnSpPr>
          <p:nvPr/>
        </p:nvCxnSpPr>
        <p:spPr>
          <a:xfrm>
            <a:off x="2671225" y="5192800"/>
            <a:ext cx="698700" cy="910800"/>
          </a:xfrm>
          <a:prstGeom prst="straightConnector1">
            <a:avLst/>
          </a:prstGeom>
          <a:noFill/>
          <a:ln w="38100" cap="flat" cmpd="sng">
            <a:solidFill>
              <a:srgbClr val="6FA8DC"/>
            </a:solidFill>
            <a:prstDash val="solid"/>
            <a:round/>
            <a:headEnd type="stealth" w="med" len="med"/>
            <a:tailEnd type="none" w="sm" len="sm"/>
          </a:ln>
        </p:spPr>
      </p:cxnSp>
      <p:sp>
        <p:nvSpPr>
          <p:cNvPr id="80" name="Google Shape;80;p4"/>
          <p:cNvSpPr/>
          <p:nvPr/>
        </p:nvSpPr>
        <p:spPr>
          <a:xfrm>
            <a:off x="5578847" y="3280300"/>
            <a:ext cx="2455200" cy="2455200"/>
          </a:xfrm>
          <a:prstGeom prst="ellipse">
            <a:avLst/>
          </a:prstGeom>
          <a:solidFill>
            <a:srgbClr val="D9EAD3">
              <a:alpha val="49803"/>
            </a:srgbClr>
          </a:solidFill>
          <a:ln w="38100" cap="flat" cmpd="sng">
            <a:solidFill>
              <a:srgbClr val="93C47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38761D"/>
                </a:solidFill>
                <a:latin typeface="Montserrat"/>
                <a:ea typeface="Montserrat"/>
                <a:cs typeface="Montserrat"/>
                <a:sym typeface="Montserrat"/>
              </a:rPr>
              <a:t>History</a:t>
            </a:r>
            <a:endParaRPr sz="1800" b="1" i="0" u="none" strike="noStrike" cap="none">
              <a:solidFill>
                <a:srgbClr val="38761D"/>
              </a:solidFill>
              <a:latin typeface="Montserrat"/>
              <a:ea typeface="Montserrat"/>
              <a:cs typeface="Montserrat"/>
              <a:sym typeface="Montserra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6" grpId="0"/>
      <p:bldP spid="78" grpId="0" animBg="1"/>
      <p:bldP spid="8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3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Metacognitive Skills</a:t>
            </a:r>
            <a:endParaRPr/>
          </a:p>
        </p:txBody>
      </p:sp>
      <p:sp>
        <p:nvSpPr>
          <p:cNvPr id="86" name="Google Shape;86;p3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t>What does </a:t>
            </a:r>
            <a:r>
              <a:rPr lang="en-US" b="1" dirty="0"/>
              <a:t>metacognition</a:t>
            </a:r>
            <a:r>
              <a:rPr lang="en-US" dirty="0"/>
              <a:t> mean?</a:t>
            </a:r>
            <a:endParaRPr dirty="0"/>
          </a:p>
          <a:p>
            <a:pPr marL="649224" lvl="1" indent="-283463" algn="l" rtl="0">
              <a:lnSpc>
                <a:spcPct val="100000"/>
              </a:lnSpc>
              <a:spcBef>
                <a:spcPts val="24"/>
              </a:spcBef>
              <a:spcAft>
                <a:spcPts val="0"/>
              </a:spcAft>
              <a:buSzPts val="2420"/>
              <a:buChar char="▪"/>
            </a:pPr>
            <a:r>
              <a:rPr lang="en-US" dirty="0"/>
              <a:t>Awareness of your thought process</a:t>
            </a:r>
            <a:endParaRPr dirty="0"/>
          </a:p>
          <a:p>
            <a:pPr marL="649224" lvl="1" indent="-129793" algn="l" rtl="0">
              <a:lnSpc>
                <a:spcPct val="100000"/>
              </a:lnSpc>
              <a:spcBef>
                <a:spcPts val="24"/>
              </a:spcBef>
              <a:spcAft>
                <a:spcPts val="0"/>
              </a:spcAft>
              <a:buSzPts val="2420"/>
              <a:buNone/>
            </a:pPr>
            <a:endParaRPr dirty="0"/>
          </a:p>
          <a:p>
            <a:pPr marL="347472" lvl="0" indent="-347472" algn="l" rtl="0">
              <a:lnSpc>
                <a:spcPct val="100000"/>
              </a:lnSpc>
              <a:spcBef>
                <a:spcPts val="440"/>
              </a:spcBef>
              <a:spcAft>
                <a:spcPts val="0"/>
              </a:spcAft>
              <a:buSzPts val="2080"/>
              <a:buFont typeface="Noto Sans Symbols"/>
              <a:buChar char="❖"/>
            </a:pPr>
            <a:r>
              <a:rPr lang="en-US" dirty="0"/>
              <a:t>Metacognitive skills we will cover:</a:t>
            </a:r>
            <a:endParaRPr dirty="0"/>
          </a:p>
          <a:p>
            <a:pPr marL="649224" lvl="1" indent="-283463" algn="l" rtl="0">
              <a:lnSpc>
                <a:spcPct val="100000"/>
              </a:lnSpc>
              <a:spcBef>
                <a:spcPts val="24"/>
              </a:spcBef>
              <a:spcAft>
                <a:spcPts val="0"/>
              </a:spcAft>
              <a:buSzPts val="2420"/>
              <a:buChar char="▪"/>
            </a:pPr>
            <a:r>
              <a:rPr lang="en-US" dirty="0"/>
              <a:t>Time Management</a:t>
            </a:r>
            <a:endParaRPr dirty="0"/>
          </a:p>
          <a:p>
            <a:pPr marL="649224" lvl="1" indent="-283463" algn="l" rtl="0">
              <a:lnSpc>
                <a:spcPct val="100000"/>
              </a:lnSpc>
              <a:spcBef>
                <a:spcPts val="24"/>
              </a:spcBef>
              <a:spcAft>
                <a:spcPts val="0"/>
              </a:spcAft>
              <a:buSzPts val="2420"/>
              <a:buChar char="▪"/>
            </a:pPr>
            <a:r>
              <a:rPr lang="en-US" dirty="0"/>
              <a:t>Annotation Strategies</a:t>
            </a:r>
            <a:endParaRPr dirty="0"/>
          </a:p>
          <a:p>
            <a:pPr marL="649224" lvl="1" indent="-283462" algn="l" rtl="0">
              <a:lnSpc>
                <a:spcPct val="100000"/>
              </a:lnSpc>
              <a:spcBef>
                <a:spcPts val="24"/>
              </a:spcBef>
              <a:spcAft>
                <a:spcPts val="0"/>
              </a:spcAft>
              <a:buSzPts val="2420"/>
              <a:buChar char="▪"/>
            </a:pPr>
            <a:r>
              <a:rPr lang="en-US" dirty="0"/>
              <a:t>Exam Preparation</a:t>
            </a:r>
            <a:endParaRPr dirty="0"/>
          </a:p>
          <a:p>
            <a:pPr marL="649224" lvl="1" indent="-283463" algn="l" rtl="0">
              <a:lnSpc>
                <a:spcPct val="100000"/>
              </a:lnSpc>
              <a:spcBef>
                <a:spcPts val="24"/>
              </a:spcBef>
              <a:spcAft>
                <a:spcPts val="0"/>
              </a:spcAft>
              <a:buSzPts val="2420"/>
              <a:buChar char="▪"/>
            </a:pPr>
            <a:r>
              <a:rPr lang="en-US" dirty="0"/>
              <a:t>Test-Taking</a:t>
            </a:r>
            <a:endParaRPr dirty="0"/>
          </a:p>
          <a:p>
            <a:pPr marL="649224" lvl="1" indent="-283463" algn="l" rtl="0">
              <a:lnSpc>
                <a:spcPct val="100000"/>
              </a:lnSpc>
              <a:spcBef>
                <a:spcPts val="24"/>
              </a:spcBef>
              <a:spcAft>
                <a:spcPts val="0"/>
              </a:spcAft>
              <a:buSzPts val="2420"/>
              <a:buChar char="▪"/>
            </a:pPr>
            <a:r>
              <a:rPr lang="en-US" dirty="0"/>
              <a:t>Note-Taking</a:t>
            </a:r>
            <a:endParaRPr dirty="0"/>
          </a:p>
          <a:p>
            <a:pPr marL="649224" lvl="1" indent="-283463" algn="l" rtl="0">
              <a:lnSpc>
                <a:spcPct val="100000"/>
              </a:lnSpc>
              <a:spcBef>
                <a:spcPts val="24"/>
              </a:spcBef>
              <a:spcAft>
                <a:spcPts val="0"/>
              </a:spcAft>
              <a:buSzPts val="2420"/>
              <a:buChar char="▪"/>
            </a:pPr>
            <a:r>
              <a:rPr lang="en-US" dirty="0"/>
              <a:t>Written &amp; Oral Communication</a:t>
            </a:r>
            <a:endParaRPr dirty="0"/>
          </a:p>
          <a:p>
            <a:pPr marL="649224" lvl="1" indent="-283462" algn="l" rtl="0">
              <a:lnSpc>
                <a:spcPct val="100000"/>
              </a:lnSpc>
              <a:spcBef>
                <a:spcPts val="24"/>
              </a:spcBef>
              <a:spcAft>
                <a:spcPts val="0"/>
              </a:spcAft>
              <a:buSzPts val="2420"/>
              <a:buChar char="▪"/>
            </a:pPr>
            <a:r>
              <a:rPr lang="en-US" dirty="0"/>
              <a:t>Testing &amp; Debugging</a:t>
            </a:r>
            <a:endParaRPr dirty="0"/>
          </a:p>
          <a:p>
            <a:pPr marL="649224" lvl="1" indent="-283463" algn="l" rtl="0">
              <a:lnSpc>
                <a:spcPct val="100000"/>
              </a:lnSpc>
              <a:spcBef>
                <a:spcPts val="24"/>
              </a:spcBef>
              <a:spcAft>
                <a:spcPts val="0"/>
              </a:spcAft>
              <a:buSzPts val="2420"/>
              <a:buChar char="▪"/>
            </a:pPr>
            <a:r>
              <a:rPr lang="en-US" dirty="0"/>
              <a:t>Design Decisions</a:t>
            </a:r>
            <a:endParaRPr dirty="0"/>
          </a:p>
          <a:p>
            <a:pPr marL="649224" lvl="1" indent="-129793" algn="l" rtl="0">
              <a:lnSpc>
                <a:spcPct val="100000"/>
              </a:lnSpc>
              <a:spcBef>
                <a:spcPts val="24"/>
              </a:spcBef>
              <a:spcAft>
                <a:spcPts val="0"/>
              </a:spcAft>
              <a:buSzPts val="2420"/>
              <a:buNone/>
            </a:pPr>
            <a:endParaRPr dirty="0"/>
          </a:p>
          <a:p>
            <a:pPr marL="649224" lvl="1" indent="-129793" algn="l" rtl="0">
              <a:lnSpc>
                <a:spcPct val="100000"/>
              </a:lnSpc>
              <a:spcBef>
                <a:spcPts val="24"/>
              </a:spcBef>
              <a:spcAft>
                <a:spcPts val="0"/>
              </a:spcAft>
              <a:buSzPts val="2420"/>
              <a:buNone/>
            </a:pPr>
            <a:endParaRPr dirty="0"/>
          </a:p>
          <a:p>
            <a:pPr marL="347472" lvl="0" indent="-215392" algn="l" rtl="0">
              <a:lnSpc>
                <a:spcPct val="100000"/>
              </a:lnSpc>
              <a:spcBef>
                <a:spcPts val="440"/>
              </a:spcBef>
              <a:spcAft>
                <a:spcPts val="0"/>
              </a:spcAft>
              <a:buSzPts val="2080"/>
              <a:buFont typeface="Noto Sans Symbols"/>
              <a:buNone/>
            </a:pPr>
            <a:endParaRPr dirty="0"/>
          </a:p>
          <a:p>
            <a:pPr marL="347472" lvl="0" indent="-215392" algn="l" rtl="0">
              <a:lnSpc>
                <a:spcPct val="100000"/>
              </a:lnSpc>
              <a:spcBef>
                <a:spcPts val="440"/>
              </a:spcBef>
              <a:spcAft>
                <a:spcPts val="0"/>
              </a:spcAft>
              <a:buSzPts val="2080"/>
              <a:buFont typeface="Noto Sans Symbols"/>
              <a:buNone/>
            </a:pPr>
            <a:endParaRPr dirty="0"/>
          </a:p>
        </p:txBody>
      </p:sp>
      <p:sp>
        <p:nvSpPr>
          <p:cNvPr id="87" name="Google Shape;87;p3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4</a:t>
            </a:fld>
            <a:endParaRPr/>
          </a:p>
        </p:txBody>
      </p:sp>
      <p:pic>
        <p:nvPicPr>
          <p:cNvPr id="88" name="Google Shape;88;p31" descr="Metacognition can be viewed as a cyclical process - first you assess the task, then you evaluate your strengths and weaknesses, then you plan an approach to the task, then apply that approach and carry out your plan, then you reflect on what went well and what didn't, and repeat again for the next task." title="Metacognition cycle"/>
          <p:cNvPicPr preferRelativeResize="0"/>
          <p:nvPr/>
        </p:nvPicPr>
        <p:blipFill rotWithShape="1">
          <a:blip r:embed="rId3">
            <a:alphaModFix/>
          </a:blip>
          <a:srcRect/>
          <a:stretch/>
        </p:blipFill>
        <p:spPr>
          <a:xfrm>
            <a:off x="5239567" y="2911513"/>
            <a:ext cx="3825605" cy="34224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6">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6">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6">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32"/>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The Connection</a:t>
            </a:r>
            <a:endParaRPr/>
          </a:p>
        </p:txBody>
      </p:sp>
      <p:sp>
        <p:nvSpPr>
          <p:cNvPr id="94" name="Google Shape;94;p32"/>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a:t>How do the different elements of practicing metacognitive skills and working on technical projects connect?</a:t>
            </a:r>
            <a:endParaRPr/>
          </a:p>
          <a:p>
            <a:pPr marL="347472" lvl="0" indent="-215392" algn="l" rtl="0">
              <a:lnSpc>
                <a:spcPct val="100000"/>
              </a:lnSpc>
              <a:spcBef>
                <a:spcPts val="440"/>
              </a:spcBef>
              <a:spcAft>
                <a:spcPts val="0"/>
              </a:spcAft>
              <a:buSzPts val="2080"/>
              <a:buFont typeface="Noto Sans Symbols"/>
              <a:buNone/>
            </a:pPr>
            <a:endParaRPr/>
          </a:p>
          <a:p>
            <a:pPr marL="347472" lvl="0" indent="-215392" algn="l" rtl="0">
              <a:lnSpc>
                <a:spcPct val="100000"/>
              </a:lnSpc>
              <a:spcBef>
                <a:spcPts val="440"/>
              </a:spcBef>
              <a:spcAft>
                <a:spcPts val="0"/>
              </a:spcAft>
              <a:buSzPts val="2080"/>
              <a:buFont typeface="Noto Sans Symbols"/>
              <a:buNone/>
            </a:pPr>
            <a:endParaRPr/>
          </a:p>
          <a:p>
            <a:pPr marL="347472" lvl="0" indent="-215392" algn="l" rtl="0">
              <a:lnSpc>
                <a:spcPct val="100000"/>
              </a:lnSpc>
              <a:spcBef>
                <a:spcPts val="440"/>
              </a:spcBef>
              <a:spcAft>
                <a:spcPts val="0"/>
              </a:spcAft>
              <a:buSzPts val="2080"/>
              <a:buFont typeface="Noto Sans Symbols"/>
              <a:buNone/>
            </a:pPr>
            <a:endParaRPr/>
          </a:p>
          <a:p>
            <a:pPr marL="347472" lvl="0" indent="-215392" algn="l" rtl="0">
              <a:lnSpc>
                <a:spcPct val="100000"/>
              </a:lnSpc>
              <a:spcBef>
                <a:spcPts val="440"/>
              </a:spcBef>
              <a:spcAft>
                <a:spcPts val="0"/>
              </a:spcAft>
              <a:buSzPts val="2080"/>
              <a:buFont typeface="Noto Sans Symbols"/>
              <a:buNone/>
            </a:pPr>
            <a:endParaRPr/>
          </a:p>
        </p:txBody>
      </p:sp>
      <p:sp>
        <p:nvSpPr>
          <p:cNvPr id="95" name="Google Shape;95;p32"/>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5</a:t>
            </a:fld>
            <a:endParaRPr/>
          </a:p>
        </p:txBody>
      </p:sp>
      <p:grpSp>
        <p:nvGrpSpPr>
          <p:cNvPr id="96" name="Google Shape;96;p32"/>
          <p:cNvGrpSpPr/>
          <p:nvPr/>
        </p:nvGrpSpPr>
        <p:grpSpPr>
          <a:xfrm>
            <a:off x="2616629" y="2784896"/>
            <a:ext cx="3776583" cy="3707364"/>
            <a:chOff x="2820225" y="891450"/>
            <a:chExt cx="3175200" cy="3175200"/>
          </a:xfrm>
        </p:grpSpPr>
        <p:sp>
          <p:nvSpPr>
            <p:cNvPr id="97" name="Google Shape;97;p32"/>
            <p:cNvSpPr/>
            <p:nvPr/>
          </p:nvSpPr>
          <p:spPr>
            <a:xfrm rot="10800000">
              <a:off x="2820225" y="891450"/>
              <a:ext cx="3175200" cy="3175200"/>
            </a:xfrm>
            <a:prstGeom prst="blockArc">
              <a:avLst>
                <a:gd name="adj1" fmla="val 5399801"/>
                <a:gd name="adj2" fmla="val 3012680"/>
                <a:gd name="adj3" fmla="val 6939"/>
              </a:avLst>
            </a:prstGeom>
            <a:solidFill>
              <a:srgbClr val="83E3D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 name="Google Shape;98;p32"/>
            <p:cNvSpPr/>
            <p:nvPr/>
          </p:nvSpPr>
          <p:spPr>
            <a:xfrm rot="10800000">
              <a:off x="3175023" y="1179900"/>
              <a:ext cx="450600" cy="450600"/>
            </a:xfrm>
            <a:prstGeom prst="rtTriangle">
              <a:avLst/>
            </a:prstGeom>
            <a:solidFill>
              <a:srgbClr val="83E3D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99" name="Google Shape;99;p32"/>
          <p:cNvGrpSpPr/>
          <p:nvPr/>
        </p:nvGrpSpPr>
        <p:grpSpPr>
          <a:xfrm>
            <a:off x="5364321" y="4572754"/>
            <a:ext cx="1584638" cy="1068004"/>
            <a:chOff x="5130375" y="2422675"/>
            <a:chExt cx="1332300" cy="914700"/>
          </a:xfrm>
        </p:grpSpPr>
        <p:sp>
          <p:nvSpPr>
            <p:cNvPr id="100" name="Google Shape;100;p32"/>
            <p:cNvSpPr/>
            <p:nvPr/>
          </p:nvSpPr>
          <p:spPr>
            <a:xfrm>
              <a:off x="5130375" y="2707675"/>
              <a:ext cx="1332300" cy="629700"/>
            </a:xfrm>
            <a:prstGeom prst="rect">
              <a:avLst/>
            </a:prstGeom>
            <a:solidFill>
              <a:srgbClr val="1B786E"/>
            </a:solid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FFFFFF"/>
                  </a:solidFill>
                  <a:latin typeface="Calibri"/>
                  <a:ea typeface="Calibri"/>
                  <a:cs typeface="Calibri"/>
                  <a:sym typeface="Calibri"/>
                </a:rPr>
                <a:t>Applying knowledge through weekly projects</a:t>
              </a:r>
              <a:endParaRPr sz="1100" b="0" i="0" u="none" strike="noStrike" cap="none">
                <a:solidFill>
                  <a:srgbClr val="FFFFFF"/>
                </a:solidFill>
                <a:latin typeface="Calibri"/>
                <a:ea typeface="Calibri"/>
                <a:cs typeface="Calibri"/>
                <a:sym typeface="Calibri"/>
              </a:endParaRPr>
            </a:p>
          </p:txBody>
        </p:sp>
        <p:sp>
          <p:nvSpPr>
            <p:cNvPr id="101" name="Google Shape;101;p32"/>
            <p:cNvSpPr/>
            <p:nvPr/>
          </p:nvSpPr>
          <p:spPr>
            <a:xfrm>
              <a:off x="5130375" y="2422675"/>
              <a:ext cx="1332300" cy="285000"/>
            </a:xfrm>
            <a:prstGeom prst="round1Rect">
              <a:avLst>
                <a:gd name="adj" fmla="val 50000"/>
              </a:avLst>
            </a:prstGeom>
            <a:solidFill>
              <a:srgbClr val="155B5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FFFFFF"/>
                  </a:solidFill>
                  <a:latin typeface="Calibri"/>
                  <a:ea typeface="Calibri"/>
                  <a:cs typeface="Calibri"/>
                  <a:sym typeface="Calibri"/>
                </a:rPr>
                <a:t>PRACTICE!</a:t>
              </a:r>
              <a:endParaRPr sz="1200" b="0" i="0" u="none" strike="noStrike" cap="none">
                <a:solidFill>
                  <a:srgbClr val="FFFFFF"/>
                </a:solidFill>
                <a:latin typeface="Calibri"/>
                <a:ea typeface="Calibri"/>
                <a:cs typeface="Calibri"/>
                <a:sym typeface="Calibri"/>
              </a:endParaRPr>
            </a:p>
          </p:txBody>
        </p:sp>
      </p:grpSp>
      <p:grpSp>
        <p:nvGrpSpPr>
          <p:cNvPr id="102" name="Google Shape;102;p32"/>
          <p:cNvGrpSpPr/>
          <p:nvPr/>
        </p:nvGrpSpPr>
        <p:grpSpPr>
          <a:xfrm>
            <a:off x="3779684" y="2572159"/>
            <a:ext cx="1584638" cy="1068004"/>
            <a:chOff x="3798075" y="709250"/>
            <a:chExt cx="1332300" cy="914700"/>
          </a:xfrm>
        </p:grpSpPr>
        <p:sp>
          <p:nvSpPr>
            <p:cNvPr id="103" name="Google Shape;103;p32"/>
            <p:cNvSpPr/>
            <p:nvPr/>
          </p:nvSpPr>
          <p:spPr>
            <a:xfrm>
              <a:off x="3798075" y="994250"/>
              <a:ext cx="1332300" cy="629700"/>
            </a:xfrm>
            <a:prstGeom prst="rect">
              <a:avLst/>
            </a:prstGeom>
            <a:solidFill>
              <a:srgbClr val="1B786E"/>
            </a:solid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FFFFFF"/>
                  </a:solidFill>
                  <a:latin typeface="Calibri"/>
                  <a:ea typeface="Calibri"/>
                  <a:cs typeface="Calibri"/>
                  <a:sym typeface="Calibri"/>
                </a:rPr>
                <a:t>Introduce technical content and a new metacognitive skill</a:t>
              </a:r>
              <a:endParaRPr sz="1100" b="0" i="0" u="none" strike="noStrike" cap="none">
                <a:solidFill>
                  <a:srgbClr val="FFFFFF"/>
                </a:solidFill>
                <a:latin typeface="Calibri"/>
                <a:ea typeface="Calibri"/>
                <a:cs typeface="Calibri"/>
                <a:sym typeface="Calibri"/>
              </a:endParaRPr>
            </a:p>
          </p:txBody>
        </p:sp>
        <p:sp>
          <p:nvSpPr>
            <p:cNvPr id="104" name="Google Shape;104;p32"/>
            <p:cNvSpPr/>
            <p:nvPr/>
          </p:nvSpPr>
          <p:spPr>
            <a:xfrm>
              <a:off x="3798075" y="709250"/>
              <a:ext cx="1332300" cy="285000"/>
            </a:xfrm>
            <a:prstGeom prst="round1Rect">
              <a:avLst>
                <a:gd name="adj" fmla="val 50000"/>
              </a:avLst>
            </a:prstGeom>
            <a:solidFill>
              <a:srgbClr val="155B5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FFFFFF"/>
                  </a:solidFill>
                  <a:latin typeface="Calibri"/>
                  <a:ea typeface="Calibri"/>
                  <a:cs typeface="Calibri"/>
                  <a:sym typeface="Calibri"/>
                </a:rPr>
                <a:t>DEFINE &amp; PREPARE</a:t>
              </a:r>
              <a:endParaRPr sz="1200" b="0" i="0" u="none" strike="noStrike" cap="none">
                <a:solidFill>
                  <a:srgbClr val="FFFFFF"/>
                </a:solidFill>
                <a:latin typeface="Calibri"/>
                <a:ea typeface="Calibri"/>
                <a:cs typeface="Calibri"/>
                <a:sym typeface="Calibri"/>
              </a:endParaRPr>
            </a:p>
          </p:txBody>
        </p:sp>
      </p:grpSp>
      <p:grpSp>
        <p:nvGrpSpPr>
          <p:cNvPr id="105" name="Google Shape;105;p32"/>
          <p:cNvGrpSpPr/>
          <p:nvPr/>
        </p:nvGrpSpPr>
        <p:grpSpPr>
          <a:xfrm>
            <a:off x="2195046" y="4572754"/>
            <a:ext cx="1584638" cy="1068004"/>
            <a:chOff x="2465775" y="2422675"/>
            <a:chExt cx="1332300" cy="914700"/>
          </a:xfrm>
        </p:grpSpPr>
        <p:sp>
          <p:nvSpPr>
            <p:cNvPr id="106" name="Google Shape;106;p32"/>
            <p:cNvSpPr/>
            <p:nvPr/>
          </p:nvSpPr>
          <p:spPr>
            <a:xfrm>
              <a:off x="2465775" y="2707675"/>
              <a:ext cx="1332300" cy="629700"/>
            </a:xfrm>
            <a:prstGeom prst="rect">
              <a:avLst/>
            </a:prstGeom>
            <a:solidFill>
              <a:srgbClr val="1B786E"/>
            </a:solid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FFFFFF"/>
                  </a:solidFill>
                  <a:latin typeface="Calibri"/>
                  <a:ea typeface="Calibri"/>
                  <a:cs typeface="Calibri"/>
                  <a:sym typeface="Calibri"/>
                </a:rPr>
                <a:t>What was challenging? What worked well?</a:t>
              </a:r>
              <a:endParaRPr sz="1100" b="0" i="0" u="none" strike="noStrike" cap="none">
                <a:solidFill>
                  <a:srgbClr val="FFFFFF"/>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FFFFFF"/>
                </a:solidFill>
                <a:latin typeface="Calibri"/>
                <a:ea typeface="Calibri"/>
                <a:cs typeface="Calibri"/>
                <a:sym typeface="Calibri"/>
              </a:endParaRPr>
            </a:p>
          </p:txBody>
        </p:sp>
        <p:sp>
          <p:nvSpPr>
            <p:cNvPr id="107" name="Google Shape;107;p32"/>
            <p:cNvSpPr/>
            <p:nvPr/>
          </p:nvSpPr>
          <p:spPr>
            <a:xfrm>
              <a:off x="2465775" y="2422675"/>
              <a:ext cx="1332300" cy="285000"/>
            </a:xfrm>
            <a:prstGeom prst="round1Rect">
              <a:avLst>
                <a:gd name="adj" fmla="val 50000"/>
              </a:avLst>
            </a:prstGeom>
            <a:solidFill>
              <a:srgbClr val="155B5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FFFFFF"/>
                  </a:solidFill>
                  <a:latin typeface="Calibri"/>
                  <a:ea typeface="Calibri"/>
                  <a:cs typeface="Calibri"/>
                  <a:sym typeface="Calibri"/>
                </a:rPr>
                <a:t>REFLECT</a:t>
              </a:r>
              <a:endParaRPr sz="1200" b="0" i="0" u="none" strike="noStrike" cap="none">
                <a:solidFill>
                  <a:srgbClr val="FFFFFF"/>
                </a:solidFill>
                <a:latin typeface="Calibri"/>
                <a:ea typeface="Calibri"/>
                <a:cs typeface="Calibri"/>
                <a:sym typeface="Calibri"/>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33"/>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Sneak Peek of CSE 390B</a:t>
            </a:r>
            <a:endParaRPr/>
          </a:p>
        </p:txBody>
      </p:sp>
      <p:sp>
        <p:nvSpPr>
          <p:cNvPr id="113" name="Google Shape;113;p33"/>
          <p:cNvSpPr txBox="1">
            <a:spLocks noGrp="1"/>
          </p:cNvSpPr>
          <p:nvPr>
            <p:ph type="body" idx="1"/>
          </p:nvPr>
        </p:nvSpPr>
        <p:spPr>
          <a:xfrm>
            <a:off x="396875" y="1362075"/>
            <a:ext cx="8137526" cy="597900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t>Fascinating question:</a:t>
            </a:r>
            <a:endParaRPr dirty="0"/>
          </a:p>
          <a:p>
            <a:pPr marL="649224" lvl="1" indent="-283462" algn="l" rtl="0">
              <a:lnSpc>
                <a:spcPct val="100000"/>
              </a:lnSpc>
              <a:spcBef>
                <a:spcPts val="24"/>
              </a:spcBef>
              <a:spcAft>
                <a:spcPts val="0"/>
              </a:spcAft>
              <a:buSzPts val="2420"/>
              <a:buChar char="▪"/>
            </a:pPr>
            <a:r>
              <a:rPr lang="en-US" dirty="0"/>
              <a:t>What happens under the hood when code runs?</a:t>
            </a:r>
            <a:endParaRPr dirty="0"/>
          </a:p>
          <a:p>
            <a:pPr marL="649224" lvl="1" indent="-129791" algn="l" rtl="0">
              <a:lnSpc>
                <a:spcPct val="100000"/>
              </a:lnSpc>
              <a:spcBef>
                <a:spcPts val="24"/>
              </a:spcBef>
              <a:spcAft>
                <a:spcPts val="0"/>
              </a:spcAft>
              <a:buSzPts val="2420"/>
              <a:buNone/>
            </a:pPr>
            <a:endParaRPr dirty="0"/>
          </a:p>
          <a:p>
            <a:pPr marL="347472" lvl="0" indent="-347472" algn="l" rtl="0">
              <a:lnSpc>
                <a:spcPct val="100000"/>
              </a:lnSpc>
              <a:spcBef>
                <a:spcPts val="440"/>
              </a:spcBef>
              <a:spcAft>
                <a:spcPts val="0"/>
              </a:spcAft>
              <a:buSzPts val="2080"/>
              <a:buFont typeface="Noto Sans Symbols"/>
              <a:buChar char="❖"/>
            </a:pPr>
            <a:r>
              <a:rPr lang="en-US" dirty="0"/>
              <a:t>Fascinating answer:</a:t>
            </a:r>
            <a:r>
              <a:rPr lang="en-US" b="1" i="1" dirty="0"/>
              <a:t> </a:t>
            </a:r>
            <a:endParaRPr dirty="0"/>
          </a:p>
          <a:p>
            <a:pPr marL="649224" lvl="1" indent="-283463" algn="l" rtl="0">
              <a:lnSpc>
                <a:spcPct val="100000"/>
              </a:lnSpc>
              <a:spcBef>
                <a:spcPts val="24"/>
              </a:spcBef>
              <a:spcAft>
                <a:spcPts val="0"/>
              </a:spcAft>
              <a:buSzPts val="2420"/>
              <a:buChar char="▪"/>
            </a:pPr>
            <a:r>
              <a:rPr lang="en-US" dirty="0"/>
              <a:t>Many layers of abstraction, each with its own answer</a:t>
            </a:r>
            <a:endParaRPr dirty="0"/>
          </a:p>
          <a:p>
            <a:pPr marL="649224" lvl="1" indent="-129793" algn="l" rtl="0">
              <a:lnSpc>
                <a:spcPct val="100000"/>
              </a:lnSpc>
              <a:spcBef>
                <a:spcPts val="24"/>
              </a:spcBef>
              <a:spcAft>
                <a:spcPts val="0"/>
              </a:spcAft>
              <a:buSzPts val="2420"/>
              <a:buNone/>
            </a:pPr>
            <a:endParaRPr dirty="0"/>
          </a:p>
          <a:p>
            <a:pPr marL="347472" lvl="0" indent="-347472" algn="l" rtl="0">
              <a:lnSpc>
                <a:spcPct val="100000"/>
              </a:lnSpc>
              <a:spcBef>
                <a:spcPts val="440"/>
              </a:spcBef>
              <a:spcAft>
                <a:spcPts val="0"/>
              </a:spcAft>
              <a:buSzPts val="2080"/>
              <a:buFont typeface="Noto Sans Symbols"/>
              <a:buChar char="❖"/>
            </a:pPr>
            <a:r>
              <a:rPr lang="en-US" dirty="0"/>
              <a:t>Nand2tetris: Project for exploring bottom-up layers</a:t>
            </a:r>
            <a:endParaRPr dirty="0"/>
          </a:p>
          <a:p>
            <a:pPr marL="649224" lvl="1" indent="-283463" algn="l" rtl="0">
              <a:lnSpc>
                <a:spcPct val="100000"/>
              </a:lnSpc>
              <a:spcBef>
                <a:spcPts val="24"/>
              </a:spcBef>
              <a:spcAft>
                <a:spcPts val="0"/>
              </a:spcAft>
              <a:buSzPts val="2420"/>
              <a:buChar char="▪"/>
            </a:pPr>
            <a:r>
              <a:rPr lang="en-US" dirty="0"/>
              <a:t>Can do everything with NAND gates and input / output</a:t>
            </a:r>
            <a:endParaRPr dirty="0"/>
          </a:p>
          <a:p>
            <a:pPr marL="649224" lvl="1" indent="-129793" algn="l" rtl="0">
              <a:lnSpc>
                <a:spcPct val="100000"/>
              </a:lnSpc>
              <a:spcBef>
                <a:spcPts val="24"/>
              </a:spcBef>
              <a:spcAft>
                <a:spcPts val="0"/>
              </a:spcAft>
              <a:buSzPts val="2420"/>
              <a:buNone/>
            </a:pPr>
            <a:endParaRPr dirty="0"/>
          </a:p>
          <a:p>
            <a:pPr marL="347472" lvl="0" indent="-347472" algn="l" rtl="0">
              <a:lnSpc>
                <a:spcPct val="100000"/>
              </a:lnSpc>
              <a:spcBef>
                <a:spcPts val="440"/>
              </a:spcBef>
              <a:spcAft>
                <a:spcPts val="0"/>
              </a:spcAft>
              <a:buSzPts val="2080"/>
              <a:buChar char="❖"/>
            </a:pPr>
            <a:r>
              <a:rPr lang="en-US" dirty="0"/>
              <a:t>An empowering, coordinated, broad look at “how computers really work”</a:t>
            </a:r>
            <a:endParaRPr dirty="0"/>
          </a:p>
          <a:p>
            <a:pPr marL="649224" lvl="1" indent="-283463" algn="l" rtl="0">
              <a:lnSpc>
                <a:spcPct val="100000"/>
              </a:lnSpc>
              <a:spcBef>
                <a:spcPts val="24"/>
              </a:spcBef>
              <a:spcAft>
                <a:spcPts val="0"/>
              </a:spcAft>
              <a:buSzPts val="2420"/>
              <a:buChar char="▪"/>
            </a:pPr>
            <a:r>
              <a:rPr lang="en-US" dirty="0"/>
              <a:t>Closest to the Hardware / Software Interface CSE 351 but lower level, with elements from Digital Design (CSE 369), Operating Systems (CSE 451), and Compilers (CSE 401)</a:t>
            </a:r>
            <a:endParaRPr dirty="0"/>
          </a:p>
          <a:p>
            <a:pPr marL="649224" lvl="1" indent="-129793" algn="l" rtl="0">
              <a:lnSpc>
                <a:spcPct val="100000"/>
              </a:lnSpc>
              <a:spcBef>
                <a:spcPts val="24"/>
              </a:spcBef>
              <a:spcAft>
                <a:spcPts val="0"/>
              </a:spcAft>
              <a:buSzPts val="2420"/>
              <a:buNone/>
            </a:pPr>
            <a:endParaRPr dirty="0"/>
          </a:p>
          <a:p>
            <a:pPr marL="649224" lvl="1" indent="-129793" algn="l" rtl="0">
              <a:lnSpc>
                <a:spcPct val="100000"/>
              </a:lnSpc>
              <a:spcBef>
                <a:spcPts val="24"/>
              </a:spcBef>
              <a:spcAft>
                <a:spcPts val="0"/>
              </a:spcAft>
              <a:buSzPts val="2420"/>
              <a:buNone/>
            </a:pPr>
            <a:endParaRPr dirty="0"/>
          </a:p>
        </p:txBody>
      </p:sp>
      <p:sp>
        <p:nvSpPr>
          <p:cNvPr id="114" name="Google Shape;114;p33"/>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6</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3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Why Does CSE 390B Matter?</a:t>
            </a:r>
            <a:endParaRPr/>
          </a:p>
        </p:txBody>
      </p:sp>
      <p:sp>
        <p:nvSpPr>
          <p:cNvPr id="120" name="Google Shape;120;p34"/>
          <p:cNvSpPr txBox="1">
            <a:spLocks noGrp="1"/>
          </p:cNvSpPr>
          <p:nvPr>
            <p:ph type="body" idx="1"/>
          </p:nvPr>
        </p:nvSpPr>
        <p:spPr>
          <a:xfrm>
            <a:off x="396875" y="1362075"/>
            <a:ext cx="8490341"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t>Technology is based on bottom-up computing</a:t>
            </a:r>
            <a:endParaRPr dirty="0"/>
          </a:p>
          <a:p>
            <a:pPr marL="649224" lvl="1" indent="-283463" algn="l" rtl="0">
              <a:lnSpc>
                <a:spcPct val="100000"/>
              </a:lnSpc>
              <a:spcBef>
                <a:spcPts val="24"/>
              </a:spcBef>
              <a:spcAft>
                <a:spcPts val="0"/>
              </a:spcAft>
              <a:buSzPts val="2420"/>
              <a:buChar char="▪"/>
            </a:pPr>
            <a:r>
              <a:rPr lang="en-US" dirty="0"/>
              <a:t>Learning how computers work is foundational to computer science</a:t>
            </a:r>
            <a:endParaRPr dirty="0"/>
          </a:p>
          <a:p>
            <a:pPr marL="649224" lvl="1" indent="-283463" algn="l" rtl="0">
              <a:lnSpc>
                <a:spcPct val="100000"/>
              </a:lnSpc>
              <a:spcBef>
                <a:spcPts val="24"/>
              </a:spcBef>
              <a:spcAft>
                <a:spcPts val="0"/>
              </a:spcAft>
              <a:buSzPts val="2420"/>
              <a:buChar char="▪"/>
            </a:pPr>
            <a:r>
              <a:rPr lang="en-US" dirty="0"/>
              <a:t>You’ll see the birds-eye view of computer science and understand how your courses fit into the big picture</a:t>
            </a:r>
            <a:br>
              <a:rPr lang="en-US" dirty="0"/>
            </a:br>
            <a:endParaRPr sz="1800" dirty="0"/>
          </a:p>
          <a:p>
            <a:pPr marL="347472" lvl="0" indent="-347472" algn="l" rtl="0">
              <a:lnSpc>
                <a:spcPct val="100000"/>
              </a:lnSpc>
              <a:spcBef>
                <a:spcPts val="440"/>
              </a:spcBef>
              <a:spcAft>
                <a:spcPts val="0"/>
              </a:spcAft>
              <a:buSzPts val="2080"/>
              <a:buFont typeface="Noto Sans Symbols"/>
              <a:buChar char="❖"/>
            </a:pPr>
            <a:r>
              <a:rPr lang="en-US" dirty="0"/>
              <a:t>This course equips you with a toolbox</a:t>
            </a:r>
            <a:endParaRPr dirty="0"/>
          </a:p>
          <a:p>
            <a:pPr marL="649224" lvl="1" indent="-283463" algn="l" rtl="0">
              <a:lnSpc>
                <a:spcPct val="100000"/>
              </a:lnSpc>
              <a:spcBef>
                <a:spcPts val="24"/>
              </a:spcBef>
              <a:spcAft>
                <a:spcPts val="0"/>
              </a:spcAft>
              <a:buSzPts val="2420"/>
              <a:buChar char="▪"/>
            </a:pPr>
            <a:r>
              <a:rPr lang="en-US" dirty="0"/>
              <a:t>A CSE degree isn’t just about learning technical concepts</a:t>
            </a:r>
            <a:endParaRPr dirty="0"/>
          </a:p>
          <a:p>
            <a:pPr marL="649224" lvl="1" indent="-283463" algn="l" rtl="0">
              <a:lnSpc>
                <a:spcPct val="100000"/>
              </a:lnSpc>
              <a:spcBef>
                <a:spcPts val="24"/>
              </a:spcBef>
              <a:spcAft>
                <a:spcPts val="0"/>
              </a:spcAft>
              <a:buSzPts val="2420"/>
              <a:buChar char="▪"/>
            </a:pPr>
            <a:r>
              <a:rPr lang="en-US" dirty="0"/>
              <a:t>A college education is also about preparation for a career and your future (collaboration, organization, etc.)</a:t>
            </a:r>
            <a:endParaRPr dirty="0"/>
          </a:p>
          <a:p>
            <a:pPr marL="0" lvl="0" indent="0" algn="l" rtl="0">
              <a:lnSpc>
                <a:spcPct val="100000"/>
              </a:lnSpc>
              <a:spcBef>
                <a:spcPts val="440"/>
              </a:spcBef>
              <a:spcAft>
                <a:spcPts val="0"/>
              </a:spcAft>
              <a:buSzPts val="1600"/>
              <a:buNone/>
            </a:pPr>
            <a:endParaRPr sz="1600" dirty="0"/>
          </a:p>
          <a:p>
            <a:pPr marL="347472" lvl="0" indent="-347472" algn="l" rtl="0">
              <a:lnSpc>
                <a:spcPct val="100000"/>
              </a:lnSpc>
              <a:spcBef>
                <a:spcPts val="440"/>
              </a:spcBef>
              <a:spcAft>
                <a:spcPts val="0"/>
              </a:spcAft>
              <a:buSzPts val="2080"/>
              <a:buFont typeface="Noto Sans Symbols"/>
              <a:buChar char="❖"/>
            </a:pPr>
            <a:r>
              <a:rPr lang="en-US" dirty="0"/>
              <a:t>This course empowers you to explore</a:t>
            </a:r>
            <a:endParaRPr dirty="0"/>
          </a:p>
          <a:p>
            <a:pPr marL="649224" lvl="1" indent="-283463" algn="l" rtl="0">
              <a:lnSpc>
                <a:spcPct val="100000"/>
              </a:lnSpc>
              <a:spcBef>
                <a:spcPts val="24"/>
              </a:spcBef>
              <a:spcAft>
                <a:spcPts val="0"/>
              </a:spcAft>
              <a:buSzPts val="2420"/>
              <a:buChar char="▪"/>
            </a:pPr>
            <a:r>
              <a:rPr lang="en-US" dirty="0"/>
              <a:t>You will become independent learners and be autonomous in your learning for future UW courses and beyond</a:t>
            </a:r>
            <a:endParaRPr dirty="0"/>
          </a:p>
        </p:txBody>
      </p:sp>
      <p:sp>
        <p:nvSpPr>
          <p:cNvPr id="121" name="Google Shape;121;p3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7</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0">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0">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0">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127" name="Google Shape;127;p5"/>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solidFill>
                  <a:schemeClr val="dk1"/>
                </a:solidFill>
              </a:rPr>
              <a:t>What is CSE 390B About?</a:t>
            </a:r>
            <a:endParaRPr dirty="0">
              <a:solidFill>
                <a:schemeClr val="dk1"/>
              </a:solidFill>
            </a:endParaRPr>
          </a:p>
          <a:p>
            <a:pPr marL="649224" lvl="1" indent="-283463" algn="l" rtl="0">
              <a:lnSpc>
                <a:spcPct val="100000"/>
              </a:lnSpc>
              <a:spcBef>
                <a:spcPts val="24"/>
              </a:spcBef>
              <a:spcAft>
                <a:spcPts val="0"/>
              </a:spcAft>
              <a:buSzPts val="2420"/>
              <a:buChar char="▪"/>
            </a:pPr>
            <a:r>
              <a:rPr lang="en-US" dirty="0">
                <a:solidFill>
                  <a:schemeClr val="dk1"/>
                </a:solidFill>
              </a:rPr>
              <a:t>Overview of CSE 390B</a:t>
            </a:r>
            <a:endParaRPr dirty="0">
              <a:solidFill>
                <a:schemeClr val="dk1"/>
              </a:solidFill>
            </a:endParaRPr>
          </a:p>
          <a:p>
            <a:pPr marL="649224" lvl="1" indent="-283463" algn="l" rtl="0">
              <a:lnSpc>
                <a:spcPct val="100000"/>
              </a:lnSpc>
              <a:spcBef>
                <a:spcPts val="24"/>
              </a:spcBef>
              <a:spcAft>
                <a:spcPts val="0"/>
              </a:spcAft>
              <a:buSzPts val="2420"/>
              <a:buChar char="▪"/>
            </a:pPr>
            <a:r>
              <a:rPr lang="en-US" dirty="0">
                <a:solidFill>
                  <a:schemeClr val="dk1"/>
                </a:solidFill>
              </a:rPr>
              <a:t>Why the Course Matters</a:t>
            </a:r>
            <a:endParaRPr dirty="0">
              <a:solidFill>
                <a:schemeClr val="dk1"/>
              </a:solidFill>
            </a:endParaRPr>
          </a:p>
          <a:p>
            <a:pPr marL="649224" lvl="1" indent="-129793" algn="l" rtl="0">
              <a:lnSpc>
                <a:spcPct val="100000"/>
              </a:lnSpc>
              <a:spcBef>
                <a:spcPts val="24"/>
              </a:spcBef>
              <a:spcAft>
                <a:spcPts val="0"/>
              </a:spcAft>
              <a:buSzPts val="2420"/>
              <a:buNone/>
            </a:pPr>
            <a:endParaRPr dirty="0"/>
          </a:p>
          <a:p>
            <a:pPr marL="347472" lvl="0" indent="-347472" algn="l" rtl="0">
              <a:lnSpc>
                <a:spcPct val="100000"/>
              </a:lnSpc>
              <a:spcBef>
                <a:spcPts val="440"/>
              </a:spcBef>
              <a:spcAft>
                <a:spcPts val="0"/>
              </a:spcAft>
              <a:buSzPts val="2080"/>
              <a:buFont typeface="Noto Sans Symbols"/>
              <a:buChar char="❖"/>
            </a:pPr>
            <a:r>
              <a:rPr lang="en-US" b="1" dirty="0">
                <a:solidFill>
                  <a:srgbClr val="4B2A85"/>
                </a:solidFill>
              </a:rPr>
              <a:t>Course Logistics</a:t>
            </a:r>
            <a:endParaRPr b="1" dirty="0">
              <a:solidFill>
                <a:srgbClr val="4B2A85"/>
              </a:solidFill>
            </a:endParaRPr>
          </a:p>
          <a:p>
            <a:pPr marL="649224" lvl="1" indent="-283463" algn="l" rtl="0">
              <a:lnSpc>
                <a:spcPct val="100000"/>
              </a:lnSpc>
              <a:spcBef>
                <a:spcPts val="24"/>
              </a:spcBef>
              <a:spcAft>
                <a:spcPts val="0"/>
              </a:spcAft>
              <a:buSzPts val="2420"/>
              <a:buChar char="▪"/>
            </a:pPr>
            <a:r>
              <a:rPr lang="en-US" b="1" dirty="0">
                <a:solidFill>
                  <a:srgbClr val="4B2A85"/>
                </a:solidFill>
              </a:rPr>
              <a:t>Lectures and Assignments</a:t>
            </a:r>
            <a:endParaRPr b="1" dirty="0">
              <a:solidFill>
                <a:srgbClr val="4B2A85"/>
              </a:solidFill>
            </a:endParaRPr>
          </a:p>
          <a:p>
            <a:pPr marL="649224" lvl="1" indent="-283463" algn="l" rtl="0">
              <a:lnSpc>
                <a:spcPct val="100000"/>
              </a:lnSpc>
              <a:spcBef>
                <a:spcPts val="24"/>
              </a:spcBef>
              <a:spcAft>
                <a:spcPts val="0"/>
              </a:spcAft>
              <a:buSzPts val="2420"/>
              <a:buChar char="▪"/>
            </a:pPr>
            <a:r>
              <a:rPr lang="en-US" b="1" dirty="0">
                <a:solidFill>
                  <a:srgbClr val="4B2A85"/>
                </a:solidFill>
              </a:rPr>
              <a:t>Course Policies and Resources</a:t>
            </a:r>
            <a:endParaRPr dirty="0"/>
          </a:p>
          <a:p>
            <a:pPr marL="649224" lvl="1" indent="-129793" algn="l" rtl="0">
              <a:lnSpc>
                <a:spcPct val="100000"/>
              </a:lnSpc>
              <a:spcBef>
                <a:spcPts val="24"/>
              </a:spcBef>
              <a:spcAft>
                <a:spcPts val="0"/>
              </a:spcAft>
              <a:buSzPts val="2420"/>
              <a:buNone/>
            </a:pPr>
            <a:endParaRPr dirty="0"/>
          </a:p>
          <a:p>
            <a:pPr marL="347472" lvl="0" indent="-347472" algn="l" rtl="0">
              <a:lnSpc>
                <a:spcPct val="100000"/>
              </a:lnSpc>
              <a:spcBef>
                <a:spcPts val="440"/>
              </a:spcBef>
              <a:spcAft>
                <a:spcPts val="0"/>
              </a:spcAft>
              <a:buSzPts val="2080"/>
              <a:buFont typeface="Noto Sans Symbols"/>
              <a:buChar char="❖"/>
            </a:pPr>
            <a:r>
              <a:rPr lang="en-US" dirty="0"/>
              <a:t>Programming Project Series</a:t>
            </a:r>
            <a:endParaRPr dirty="0"/>
          </a:p>
          <a:p>
            <a:pPr marL="649224" lvl="1" indent="-283463" algn="l" rtl="0">
              <a:lnSpc>
                <a:spcPct val="100000"/>
              </a:lnSpc>
              <a:spcBef>
                <a:spcPts val="24"/>
              </a:spcBef>
              <a:spcAft>
                <a:spcPts val="0"/>
              </a:spcAft>
              <a:buSzPts val="2420"/>
              <a:buChar char="▪"/>
            </a:pPr>
            <a:r>
              <a:rPr lang="en-US" dirty="0"/>
              <a:t>Nand2tetris Overview</a:t>
            </a:r>
            <a:endParaRPr dirty="0"/>
          </a:p>
          <a:p>
            <a:pPr marL="649224" lvl="1" indent="-283463" algn="l" rtl="0">
              <a:lnSpc>
                <a:spcPct val="100000"/>
              </a:lnSpc>
              <a:spcBef>
                <a:spcPts val="24"/>
              </a:spcBef>
              <a:spcAft>
                <a:spcPts val="0"/>
              </a:spcAft>
              <a:buSzPts val="2420"/>
              <a:buChar char="▪"/>
            </a:pPr>
            <a:r>
              <a:rPr lang="en-US" dirty="0"/>
              <a:t>Tools demonstration</a:t>
            </a:r>
            <a:endParaRPr dirty="0"/>
          </a:p>
        </p:txBody>
      </p:sp>
      <p:sp>
        <p:nvSpPr>
          <p:cNvPr id="128" name="Google Shape;128;p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3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Succeeding in CSE 390B</a:t>
            </a:r>
            <a:endParaRPr/>
          </a:p>
        </p:txBody>
      </p:sp>
      <p:sp>
        <p:nvSpPr>
          <p:cNvPr id="134" name="Google Shape;134;p37"/>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00000"/>
              </a:lnSpc>
              <a:spcBef>
                <a:spcPts val="440"/>
              </a:spcBef>
              <a:spcAft>
                <a:spcPts val="0"/>
              </a:spcAft>
              <a:buSzPts val="2080"/>
              <a:buFont typeface="Noto Sans Symbols"/>
              <a:buChar char="❖"/>
            </a:pPr>
            <a:r>
              <a:rPr lang="en-US" dirty="0"/>
              <a:t>This course will have frequent assignments and move through many topics</a:t>
            </a:r>
            <a:endParaRPr dirty="0"/>
          </a:p>
          <a:p>
            <a:pPr marL="649224" lvl="1" indent="-283463" algn="l" rtl="0">
              <a:lnSpc>
                <a:spcPct val="100000"/>
              </a:lnSpc>
              <a:spcBef>
                <a:spcPts val="24"/>
              </a:spcBef>
              <a:spcAft>
                <a:spcPts val="0"/>
              </a:spcAft>
              <a:buSzPts val="2420"/>
              <a:buChar char="▪"/>
            </a:pPr>
            <a:r>
              <a:rPr lang="en-US" dirty="0"/>
              <a:t>Stay organized, falling behind makes it difficult to catch up</a:t>
            </a:r>
            <a:endParaRPr dirty="0"/>
          </a:p>
          <a:p>
            <a:pPr marL="649224" lvl="1" indent="-283463" algn="l" rtl="0">
              <a:lnSpc>
                <a:spcPct val="100000"/>
              </a:lnSpc>
              <a:spcBef>
                <a:spcPts val="24"/>
              </a:spcBef>
              <a:spcAft>
                <a:spcPts val="0"/>
              </a:spcAft>
              <a:buSzPts val="2420"/>
              <a:buChar char="▪"/>
            </a:pPr>
            <a:r>
              <a:rPr lang="en-US" dirty="0"/>
              <a:t>You will not be successful in this course if you wait until the day before to do your assignments</a:t>
            </a:r>
            <a:endParaRPr dirty="0"/>
          </a:p>
          <a:p>
            <a:pPr marL="365760" lvl="1" indent="0" algn="l" rtl="0">
              <a:lnSpc>
                <a:spcPct val="100000"/>
              </a:lnSpc>
              <a:spcBef>
                <a:spcPts val="24"/>
              </a:spcBef>
              <a:spcAft>
                <a:spcPts val="0"/>
              </a:spcAft>
              <a:buSzPts val="2420"/>
              <a:buNone/>
            </a:pPr>
            <a:endParaRPr sz="1600" dirty="0"/>
          </a:p>
          <a:p>
            <a:pPr marL="347472" lvl="0" indent="-347472" algn="l" rtl="0">
              <a:lnSpc>
                <a:spcPct val="100000"/>
              </a:lnSpc>
              <a:spcBef>
                <a:spcPts val="440"/>
              </a:spcBef>
              <a:spcAft>
                <a:spcPts val="0"/>
              </a:spcAft>
              <a:buSzPts val="2080"/>
              <a:buFont typeface="Noto Sans Symbols"/>
              <a:buChar char="❖"/>
            </a:pPr>
            <a:r>
              <a:rPr lang="en-US" dirty="0"/>
              <a:t>This course rewards participation</a:t>
            </a:r>
            <a:endParaRPr dirty="0"/>
          </a:p>
          <a:p>
            <a:pPr marL="649224" lvl="1" indent="-283463" algn="l" rtl="0">
              <a:lnSpc>
                <a:spcPct val="100000"/>
              </a:lnSpc>
              <a:spcBef>
                <a:spcPts val="24"/>
              </a:spcBef>
              <a:spcAft>
                <a:spcPts val="0"/>
              </a:spcAft>
              <a:buSzPts val="2420"/>
              <a:buChar char="▪"/>
            </a:pPr>
            <a:r>
              <a:rPr lang="en-US" dirty="0"/>
              <a:t>Lecture participation is expected</a:t>
            </a:r>
            <a:endParaRPr dirty="0"/>
          </a:p>
          <a:p>
            <a:pPr marL="649224" lvl="1" indent="-283463" algn="l" rtl="0">
              <a:lnSpc>
                <a:spcPct val="100000"/>
              </a:lnSpc>
              <a:spcBef>
                <a:spcPts val="24"/>
              </a:spcBef>
              <a:spcAft>
                <a:spcPts val="0"/>
              </a:spcAft>
              <a:buSzPts val="2420"/>
              <a:buChar char="▪"/>
            </a:pPr>
            <a:r>
              <a:rPr lang="en-US" dirty="0"/>
              <a:t>In-class activities are meant to help you with your weekly projects</a:t>
            </a:r>
            <a:endParaRPr dirty="0"/>
          </a:p>
          <a:p>
            <a:pPr marL="649224" lvl="1" indent="-129793" algn="l" rtl="0">
              <a:lnSpc>
                <a:spcPct val="100000"/>
              </a:lnSpc>
              <a:spcBef>
                <a:spcPts val="24"/>
              </a:spcBef>
              <a:spcAft>
                <a:spcPts val="0"/>
              </a:spcAft>
              <a:buSzPts val="2420"/>
              <a:buNone/>
            </a:pPr>
            <a:endParaRPr sz="1600" dirty="0"/>
          </a:p>
          <a:p>
            <a:pPr marL="347472" lvl="0" indent="-347472" algn="l" rtl="0">
              <a:lnSpc>
                <a:spcPct val="100000"/>
              </a:lnSpc>
              <a:spcBef>
                <a:spcPts val="440"/>
              </a:spcBef>
              <a:spcAft>
                <a:spcPts val="0"/>
              </a:spcAft>
              <a:buSzPts val="2080"/>
              <a:buFont typeface="Noto Sans Symbols"/>
              <a:buChar char="❖"/>
            </a:pPr>
            <a:r>
              <a:rPr lang="en-US" dirty="0"/>
              <a:t>Like other college courses, earning a good grade requires that you put in the effort</a:t>
            </a:r>
            <a:endParaRPr dirty="0"/>
          </a:p>
          <a:p>
            <a:pPr marL="649224" lvl="1" indent="-283463" algn="l" rtl="0">
              <a:lnSpc>
                <a:spcPct val="100000"/>
              </a:lnSpc>
              <a:spcBef>
                <a:spcPts val="24"/>
              </a:spcBef>
              <a:spcAft>
                <a:spcPts val="0"/>
              </a:spcAft>
              <a:buSzPts val="2420"/>
              <a:buChar char="▪"/>
            </a:pPr>
            <a:r>
              <a:rPr lang="en-US" dirty="0"/>
              <a:t>What you get out of the course is what you put in</a:t>
            </a:r>
            <a:endParaRPr dirty="0"/>
          </a:p>
          <a:p>
            <a:pPr marL="649224" lvl="1" indent="-283463" algn="l" rtl="0">
              <a:lnSpc>
                <a:spcPct val="100000"/>
              </a:lnSpc>
              <a:spcBef>
                <a:spcPts val="24"/>
              </a:spcBef>
              <a:spcAft>
                <a:spcPts val="0"/>
              </a:spcAft>
              <a:buSzPts val="2420"/>
              <a:buChar char="▪"/>
            </a:pPr>
            <a:r>
              <a:rPr lang="en-US" dirty="0"/>
              <a:t>We expect students to work hard and give their best effort</a:t>
            </a:r>
            <a:endParaRPr dirty="0"/>
          </a:p>
          <a:p>
            <a:pPr marL="347472" lvl="0" indent="-215392" algn="l" rtl="0">
              <a:lnSpc>
                <a:spcPct val="100000"/>
              </a:lnSpc>
              <a:spcBef>
                <a:spcPts val="440"/>
              </a:spcBef>
              <a:spcAft>
                <a:spcPts val="0"/>
              </a:spcAft>
              <a:buSzPts val="2080"/>
              <a:buFont typeface="Noto Sans Symbols"/>
              <a:buNone/>
            </a:pPr>
            <a:endParaRPr dirty="0"/>
          </a:p>
        </p:txBody>
      </p:sp>
      <p:sp>
        <p:nvSpPr>
          <p:cNvPr id="135" name="Google Shape;135;p3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9</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4">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4">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4">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WTheme-333-Sp18">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B2A85"/>
      </a:hlink>
      <a:folHlink>
        <a:srgbClr val="DED4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1623</Words>
  <Application>Microsoft Macintosh PowerPoint</Application>
  <PresentationFormat>On-screen Show (4:3)</PresentationFormat>
  <Paragraphs>307</Paragraphs>
  <Slides>27</Slides>
  <Notes>27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Noto Sans Symbols</vt:lpstr>
      <vt:lpstr>Arial</vt:lpstr>
      <vt:lpstr>Arial Narrow</vt:lpstr>
      <vt:lpstr>Calibri</vt:lpstr>
      <vt:lpstr>Courier New</vt:lpstr>
      <vt:lpstr>Montserrat</vt:lpstr>
      <vt:lpstr>Roboto Mono</vt:lpstr>
      <vt:lpstr>Times New Roman</vt:lpstr>
      <vt:lpstr>UWTheme-333-Sp18</vt:lpstr>
      <vt:lpstr>Course Introduction  Welcome to CSE 390B!</vt:lpstr>
      <vt:lpstr>Lecture Outline</vt:lpstr>
      <vt:lpstr>What is CSE 390B?</vt:lpstr>
      <vt:lpstr>Metacognitive Skills</vt:lpstr>
      <vt:lpstr>The Connection</vt:lpstr>
      <vt:lpstr>Sneak Peek of CSE 390B</vt:lpstr>
      <vt:lpstr>Why Does CSE 390B Matter?</vt:lpstr>
      <vt:lpstr>Lecture Outline</vt:lpstr>
      <vt:lpstr>Succeeding in CSE 390B</vt:lpstr>
      <vt:lpstr>Course Staff Roles</vt:lpstr>
      <vt:lpstr>Grading Breakdown</vt:lpstr>
      <vt:lpstr>Academic Integrity</vt:lpstr>
      <vt:lpstr>Student-TA Meetings</vt:lpstr>
      <vt:lpstr>Lecture Polling</vt:lpstr>
      <vt:lpstr>How will Poll Everywhere be used in lectures?</vt:lpstr>
      <vt:lpstr>Five-minute Break!</vt:lpstr>
      <vt:lpstr>Late Policy</vt:lpstr>
      <vt:lpstr>Course Resources</vt:lpstr>
      <vt:lpstr>Course Resources</vt:lpstr>
      <vt:lpstr>Course Resources</vt:lpstr>
      <vt:lpstr>Lecture Outline</vt:lpstr>
      <vt:lpstr>Programming Project Series</vt:lpstr>
      <vt:lpstr>Programming Project Series</vt:lpstr>
      <vt:lpstr>Programming Project Series</vt:lpstr>
      <vt:lpstr>Project 1 Overview</vt:lpstr>
      <vt:lpstr>Project 1 Demo</vt:lpstr>
      <vt:lpstr>Wrapping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Welcome to CSE 390B!</dc:title>
  <dc:creator>Aaron Johnston</dc:creator>
  <cp:lastModifiedBy>Eric Fan</cp:lastModifiedBy>
  <cp:revision>109</cp:revision>
  <dcterms:created xsi:type="dcterms:W3CDTF">2018-03-28T08:00:24Z</dcterms:created>
  <dcterms:modified xsi:type="dcterms:W3CDTF">2022-09-29T23:06:03Z</dcterms:modified>
</cp:coreProperties>
</file>